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8" r:id="rId6"/>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A62860-9489-4EBA-A395-BC12F4E99C39}" v="4" dt="2026-05-22T08:58:59.159"/>
    <p1510:client id="{C5650713-08E9-409D-A7E6-40F58BD4BC48}" v="7" dt="2026-05-21T16:22:56.3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5" autoAdjust="0"/>
    <p:restoredTop sz="94660"/>
  </p:normalViewPr>
  <p:slideViewPr>
    <p:cSldViewPr snapToGrid="0">
      <p:cViewPr varScale="1">
        <p:scale>
          <a:sx n="111" d="100"/>
          <a:sy n="111" d="100"/>
        </p:scale>
        <p:origin x="18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ndia Bebb" userId="2d2394fe-32cf-4d1d-a3e5-21092398a5a4" providerId="ADAL" clId="{83B2D71B-7FB8-4B5E-AA28-5417B8953A18}"/>
    <pc:docChg chg="undo redo custSel addSld delSld modSld">
      <pc:chgData name="India Bebb" userId="2d2394fe-32cf-4d1d-a3e5-21092398a5a4" providerId="ADAL" clId="{83B2D71B-7FB8-4B5E-AA28-5417B8953A18}" dt="2026-05-22T09:11:28.046" v="165" actId="1076"/>
      <pc:docMkLst>
        <pc:docMk/>
      </pc:docMkLst>
      <pc:sldChg chg="addSp delSp modSp mod">
        <pc:chgData name="India Bebb" userId="2d2394fe-32cf-4d1d-a3e5-21092398a5a4" providerId="ADAL" clId="{83B2D71B-7FB8-4B5E-AA28-5417B8953A18}" dt="2026-05-21T16:31:11.556" v="149" actId="1076"/>
        <pc:sldMkLst>
          <pc:docMk/>
          <pc:sldMk cId="344538740" sldId="256"/>
        </pc:sldMkLst>
        <pc:spChg chg="mod">
          <ac:chgData name="India Bebb" userId="2d2394fe-32cf-4d1d-a3e5-21092398a5a4" providerId="ADAL" clId="{83B2D71B-7FB8-4B5E-AA28-5417B8953A18}" dt="2026-05-21T16:00:41.981" v="5" actId="20577"/>
          <ac:spMkLst>
            <pc:docMk/>
            <pc:sldMk cId="344538740" sldId="256"/>
            <ac:spMk id="14" creationId="{4980E2A8-5E82-FF54-F1C5-AFF1AAF1D788}"/>
          </ac:spMkLst>
        </pc:spChg>
        <pc:spChg chg="mod">
          <ac:chgData name="India Bebb" userId="2d2394fe-32cf-4d1d-a3e5-21092398a5a4" providerId="ADAL" clId="{83B2D71B-7FB8-4B5E-AA28-5417B8953A18}" dt="2026-05-21T16:23:08.178" v="136" actId="1076"/>
          <ac:spMkLst>
            <pc:docMk/>
            <pc:sldMk cId="344538740" sldId="256"/>
            <ac:spMk id="22" creationId="{1F2069B2-9533-BA26-F385-BBE188896930}"/>
          </ac:spMkLst>
        </pc:spChg>
        <pc:spChg chg="mod">
          <ac:chgData name="India Bebb" userId="2d2394fe-32cf-4d1d-a3e5-21092398a5a4" providerId="ADAL" clId="{83B2D71B-7FB8-4B5E-AA28-5417B8953A18}" dt="2026-05-21T16:23:02.912" v="135" actId="1076"/>
          <ac:spMkLst>
            <pc:docMk/>
            <pc:sldMk cId="344538740" sldId="256"/>
            <ac:spMk id="23" creationId="{8FAFDA10-E370-DD77-99CD-D475C49B019D}"/>
          </ac:spMkLst>
        </pc:spChg>
        <pc:spChg chg="mod">
          <ac:chgData name="India Bebb" userId="2d2394fe-32cf-4d1d-a3e5-21092398a5a4" providerId="ADAL" clId="{83B2D71B-7FB8-4B5E-AA28-5417B8953A18}" dt="2026-05-21T16:22:56.397" v="133" actId="1076"/>
          <ac:spMkLst>
            <pc:docMk/>
            <pc:sldMk cId="344538740" sldId="256"/>
            <ac:spMk id="25" creationId="{94718CD8-C7CF-0CBD-91FE-85E343C89A8C}"/>
          </ac:spMkLst>
        </pc:spChg>
        <pc:spChg chg="mod">
          <ac:chgData name="India Bebb" userId="2d2394fe-32cf-4d1d-a3e5-21092398a5a4" providerId="ADAL" clId="{83B2D71B-7FB8-4B5E-AA28-5417B8953A18}" dt="2026-05-21T16:22:53.647" v="132" actId="1076"/>
          <ac:spMkLst>
            <pc:docMk/>
            <pc:sldMk cId="344538740" sldId="256"/>
            <ac:spMk id="26" creationId="{DCC17D2E-1761-605B-A451-59C04461C1A1}"/>
          </ac:spMkLst>
        </pc:spChg>
        <pc:spChg chg="mod">
          <ac:chgData name="India Bebb" userId="2d2394fe-32cf-4d1d-a3e5-21092398a5a4" providerId="ADAL" clId="{83B2D71B-7FB8-4B5E-AA28-5417B8953A18}" dt="2026-05-21T16:22:59.041" v="134" actId="1076"/>
          <ac:spMkLst>
            <pc:docMk/>
            <pc:sldMk cId="344538740" sldId="256"/>
            <ac:spMk id="28" creationId="{5ADEC2C5-6E18-26A7-CE47-AEEA5931834B}"/>
          </ac:spMkLst>
        </pc:spChg>
        <pc:picChg chg="add mod modCrop">
          <ac:chgData name="India Bebb" userId="2d2394fe-32cf-4d1d-a3e5-21092398a5a4" providerId="ADAL" clId="{83B2D71B-7FB8-4B5E-AA28-5417B8953A18}" dt="2026-05-21T16:23:29.992" v="144" actId="1076"/>
          <ac:picMkLst>
            <pc:docMk/>
            <pc:sldMk cId="344538740" sldId="256"/>
            <ac:picMk id="3" creationId="{17A123EC-5261-AC49-89BC-86CEA114062B}"/>
          </ac:picMkLst>
        </pc:picChg>
        <pc:picChg chg="mod">
          <ac:chgData name="India Bebb" userId="2d2394fe-32cf-4d1d-a3e5-21092398a5a4" providerId="ADAL" clId="{83B2D71B-7FB8-4B5E-AA28-5417B8953A18}" dt="2026-05-21T16:31:11.556" v="149" actId="1076"/>
          <ac:picMkLst>
            <pc:docMk/>
            <pc:sldMk cId="344538740" sldId="256"/>
            <ac:picMk id="4" creationId="{74A92382-13E7-AC9F-BC66-ED5A82664630}"/>
          </ac:picMkLst>
        </pc:picChg>
        <pc:picChg chg="del">
          <ac:chgData name="India Bebb" userId="2d2394fe-32cf-4d1d-a3e5-21092398a5a4" providerId="ADAL" clId="{83B2D71B-7FB8-4B5E-AA28-5417B8953A18}" dt="2026-05-21T16:00:38.184" v="3" actId="478"/>
          <ac:picMkLst>
            <pc:docMk/>
            <pc:sldMk cId="344538740" sldId="256"/>
            <ac:picMk id="13" creationId="{094A9622-8353-7E8C-407C-82147B815141}"/>
          </ac:picMkLst>
        </pc:picChg>
        <pc:picChg chg="del">
          <ac:chgData name="India Bebb" userId="2d2394fe-32cf-4d1d-a3e5-21092398a5a4" providerId="ADAL" clId="{83B2D71B-7FB8-4B5E-AA28-5417B8953A18}" dt="2026-05-21T16:00:38.846" v="4" actId="478"/>
          <ac:picMkLst>
            <pc:docMk/>
            <pc:sldMk cId="344538740" sldId="256"/>
            <ac:picMk id="16" creationId="{087146E9-5ECD-F8F7-5EE4-FF9722A10062}"/>
          </ac:picMkLst>
        </pc:picChg>
      </pc:sldChg>
      <pc:sldChg chg="delSp new del mod">
        <pc:chgData name="India Bebb" userId="2d2394fe-32cf-4d1d-a3e5-21092398a5a4" providerId="ADAL" clId="{83B2D71B-7FB8-4B5E-AA28-5417B8953A18}" dt="2026-05-22T08:49:20.845" v="151" actId="2696"/>
        <pc:sldMkLst>
          <pc:docMk/>
          <pc:sldMk cId="65972617" sldId="257"/>
        </pc:sldMkLst>
        <pc:spChg chg="del">
          <ac:chgData name="India Bebb" userId="2d2394fe-32cf-4d1d-a3e5-21092398a5a4" providerId="ADAL" clId="{83B2D71B-7FB8-4B5E-AA28-5417B8953A18}" dt="2026-05-21T16:30:47.556" v="146" actId="478"/>
          <ac:spMkLst>
            <pc:docMk/>
            <pc:sldMk cId="65972617" sldId="257"/>
            <ac:spMk id="2" creationId="{5BB5FD59-735A-47D2-2F2E-6B15AF844984}"/>
          </ac:spMkLst>
        </pc:spChg>
        <pc:spChg chg="del">
          <ac:chgData name="India Bebb" userId="2d2394fe-32cf-4d1d-a3e5-21092398a5a4" providerId="ADAL" clId="{83B2D71B-7FB8-4B5E-AA28-5417B8953A18}" dt="2026-05-21T16:30:49.392" v="147" actId="478"/>
          <ac:spMkLst>
            <pc:docMk/>
            <pc:sldMk cId="65972617" sldId="257"/>
            <ac:spMk id="3" creationId="{6CD4309D-D561-34A6-D1DD-9593DA1638D2}"/>
          </ac:spMkLst>
        </pc:spChg>
      </pc:sldChg>
      <pc:sldChg chg="addSp delSp modSp new mod">
        <pc:chgData name="India Bebb" userId="2d2394fe-32cf-4d1d-a3e5-21092398a5a4" providerId="ADAL" clId="{83B2D71B-7FB8-4B5E-AA28-5417B8953A18}" dt="2026-05-22T09:11:28.046" v="165" actId="1076"/>
        <pc:sldMkLst>
          <pc:docMk/>
          <pc:sldMk cId="2734306055" sldId="258"/>
        </pc:sldMkLst>
        <pc:spChg chg="del mod">
          <ac:chgData name="India Bebb" userId="2d2394fe-32cf-4d1d-a3e5-21092398a5a4" providerId="ADAL" clId="{83B2D71B-7FB8-4B5E-AA28-5417B8953A18}" dt="2026-05-22T08:58:26.556" v="156" actId="478"/>
          <ac:spMkLst>
            <pc:docMk/>
            <pc:sldMk cId="2734306055" sldId="258"/>
            <ac:spMk id="2" creationId="{8C25C39F-AD6C-B0F3-17C4-E58C1623E1D6}"/>
          </ac:spMkLst>
        </pc:spChg>
        <pc:spChg chg="add del mod">
          <ac:chgData name="India Bebb" userId="2d2394fe-32cf-4d1d-a3e5-21092398a5a4" providerId="ADAL" clId="{83B2D71B-7FB8-4B5E-AA28-5417B8953A18}" dt="2026-05-22T08:58:58.474" v="160" actId="478"/>
          <ac:spMkLst>
            <pc:docMk/>
            <pc:sldMk cId="2734306055" sldId="258"/>
            <ac:spMk id="3" creationId="{37CEA6B2-9818-A91A-892C-B184E7260A47}"/>
          </ac:spMkLst>
        </pc:spChg>
        <pc:spChg chg="mod">
          <ac:chgData name="India Bebb" userId="2d2394fe-32cf-4d1d-a3e5-21092398a5a4" providerId="ADAL" clId="{83B2D71B-7FB8-4B5E-AA28-5417B8953A18}" dt="2026-05-22T08:58:35.575" v="158"/>
          <ac:spMkLst>
            <pc:docMk/>
            <pc:sldMk cId="2734306055" sldId="258"/>
            <ac:spMk id="6" creationId="{D8A5E5B1-8820-9EF7-9809-9361EBC4B8F1}"/>
          </ac:spMkLst>
        </pc:spChg>
        <pc:spChg chg="mod">
          <ac:chgData name="India Bebb" userId="2d2394fe-32cf-4d1d-a3e5-21092398a5a4" providerId="ADAL" clId="{83B2D71B-7FB8-4B5E-AA28-5417B8953A18}" dt="2026-05-22T08:58:35.575" v="158"/>
          <ac:spMkLst>
            <pc:docMk/>
            <pc:sldMk cId="2734306055" sldId="258"/>
            <ac:spMk id="7" creationId="{AD5C23E1-737B-AD55-6B3C-E421FACC58A2}"/>
          </ac:spMkLst>
        </pc:spChg>
        <pc:spChg chg="mod">
          <ac:chgData name="India Bebb" userId="2d2394fe-32cf-4d1d-a3e5-21092398a5a4" providerId="ADAL" clId="{83B2D71B-7FB8-4B5E-AA28-5417B8953A18}" dt="2026-05-22T08:58:35.575" v="158"/>
          <ac:spMkLst>
            <pc:docMk/>
            <pc:sldMk cId="2734306055" sldId="258"/>
            <ac:spMk id="8" creationId="{0A3F70E9-51A7-D26E-39AD-FAEA1DF40A17}"/>
          </ac:spMkLst>
        </pc:spChg>
        <pc:spChg chg="mod">
          <ac:chgData name="India Bebb" userId="2d2394fe-32cf-4d1d-a3e5-21092398a5a4" providerId="ADAL" clId="{83B2D71B-7FB8-4B5E-AA28-5417B8953A18}" dt="2026-05-22T08:58:35.575" v="158"/>
          <ac:spMkLst>
            <pc:docMk/>
            <pc:sldMk cId="2734306055" sldId="258"/>
            <ac:spMk id="9" creationId="{D17B66F7-5E6B-2FCD-C478-21BCDA462930}"/>
          </ac:spMkLst>
        </pc:spChg>
        <pc:spChg chg="mod">
          <ac:chgData name="India Bebb" userId="2d2394fe-32cf-4d1d-a3e5-21092398a5a4" providerId="ADAL" clId="{83B2D71B-7FB8-4B5E-AA28-5417B8953A18}" dt="2026-05-22T08:58:35.575" v="158"/>
          <ac:spMkLst>
            <pc:docMk/>
            <pc:sldMk cId="2734306055" sldId="258"/>
            <ac:spMk id="10" creationId="{85E5D77E-4A38-40FC-D60F-F956D7017DEF}"/>
          </ac:spMkLst>
        </pc:spChg>
        <pc:grpChg chg="add mod">
          <ac:chgData name="India Bebb" userId="2d2394fe-32cf-4d1d-a3e5-21092398a5a4" providerId="ADAL" clId="{83B2D71B-7FB8-4B5E-AA28-5417B8953A18}" dt="2026-05-22T08:58:35.575" v="158"/>
          <ac:grpSpMkLst>
            <pc:docMk/>
            <pc:sldMk cId="2734306055" sldId="258"/>
            <ac:grpSpMk id="5" creationId="{DBD41828-949D-AF88-C7BA-106AA42AA5A8}"/>
          </ac:grpSpMkLst>
        </pc:grpChg>
        <pc:picChg chg="add mod">
          <ac:chgData name="India Bebb" userId="2d2394fe-32cf-4d1d-a3e5-21092398a5a4" providerId="ADAL" clId="{83B2D71B-7FB8-4B5E-AA28-5417B8953A18}" dt="2026-05-22T08:58:23.629" v="155"/>
          <ac:picMkLst>
            <pc:docMk/>
            <pc:sldMk cId="2734306055" sldId="258"/>
            <ac:picMk id="4" creationId="{03FB0B4F-B3B4-5589-2BEB-A91E5CF3B796}"/>
          </ac:picMkLst>
        </pc:picChg>
        <pc:picChg chg="add mod">
          <ac:chgData name="India Bebb" userId="2d2394fe-32cf-4d1d-a3e5-21092398a5a4" providerId="ADAL" clId="{83B2D71B-7FB8-4B5E-AA28-5417B8953A18}" dt="2026-05-22T09:11:28.046" v="165" actId="1076"/>
          <ac:picMkLst>
            <pc:docMk/>
            <pc:sldMk cId="2734306055" sldId="258"/>
            <ac:picMk id="12" creationId="{D22749D5-3DAF-965D-8851-32965D7CED8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4993CCE-56AE-472F-BC25-830C1FDCEDD8}" type="datetimeFigureOut">
              <a:rPr lang="en-GB" smtClean="0"/>
              <a:t>22/05/2026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DBDF54-E1EE-497F-A1B5-5FEC1F08B917}" type="slidenum">
              <a:rPr lang="en-GB" smtClean="0"/>
              <a:t>‹#›</a:t>
            </a:fld>
            <a:endParaRPr lang="en-GB"/>
          </a:p>
        </p:txBody>
      </p:sp>
    </p:spTree>
    <p:extLst>
      <p:ext uri="{BB962C8B-B14F-4D97-AF65-F5344CB8AC3E}">
        <p14:creationId xmlns:p14="http://schemas.microsoft.com/office/powerpoint/2010/main" val="2479611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993CCE-56AE-472F-BC25-830C1FDCEDD8}" type="datetimeFigureOut">
              <a:rPr lang="en-GB" smtClean="0"/>
              <a:t>22/05/2026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DBDF54-E1EE-497F-A1B5-5FEC1F08B917}" type="slidenum">
              <a:rPr lang="en-GB" smtClean="0"/>
              <a:t>‹#›</a:t>
            </a:fld>
            <a:endParaRPr lang="en-GB"/>
          </a:p>
        </p:txBody>
      </p:sp>
    </p:spTree>
    <p:extLst>
      <p:ext uri="{BB962C8B-B14F-4D97-AF65-F5344CB8AC3E}">
        <p14:creationId xmlns:p14="http://schemas.microsoft.com/office/powerpoint/2010/main" val="3348796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993CCE-56AE-472F-BC25-830C1FDCEDD8}" type="datetimeFigureOut">
              <a:rPr lang="en-GB" smtClean="0"/>
              <a:t>22/05/2026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DBDF54-E1EE-497F-A1B5-5FEC1F08B917}" type="slidenum">
              <a:rPr lang="en-GB" smtClean="0"/>
              <a:t>‹#›</a:t>
            </a:fld>
            <a:endParaRPr lang="en-GB"/>
          </a:p>
        </p:txBody>
      </p:sp>
    </p:spTree>
    <p:extLst>
      <p:ext uri="{BB962C8B-B14F-4D97-AF65-F5344CB8AC3E}">
        <p14:creationId xmlns:p14="http://schemas.microsoft.com/office/powerpoint/2010/main" val="355352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993CCE-56AE-472F-BC25-830C1FDCEDD8}" type="datetimeFigureOut">
              <a:rPr lang="en-GB" smtClean="0"/>
              <a:t>22/05/2026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DBDF54-E1EE-497F-A1B5-5FEC1F08B917}" type="slidenum">
              <a:rPr lang="en-GB" smtClean="0"/>
              <a:t>‹#›</a:t>
            </a:fld>
            <a:endParaRPr lang="en-GB"/>
          </a:p>
        </p:txBody>
      </p:sp>
    </p:spTree>
    <p:extLst>
      <p:ext uri="{BB962C8B-B14F-4D97-AF65-F5344CB8AC3E}">
        <p14:creationId xmlns:p14="http://schemas.microsoft.com/office/powerpoint/2010/main" val="779141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993CCE-56AE-472F-BC25-830C1FDCEDD8}" type="datetimeFigureOut">
              <a:rPr lang="en-GB" smtClean="0"/>
              <a:t>22/05/2026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DBDF54-E1EE-497F-A1B5-5FEC1F08B917}" type="slidenum">
              <a:rPr lang="en-GB" smtClean="0"/>
              <a:t>‹#›</a:t>
            </a:fld>
            <a:endParaRPr lang="en-GB"/>
          </a:p>
        </p:txBody>
      </p:sp>
    </p:spTree>
    <p:extLst>
      <p:ext uri="{BB962C8B-B14F-4D97-AF65-F5344CB8AC3E}">
        <p14:creationId xmlns:p14="http://schemas.microsoft.com/office/powerpoint/2010/main" val="959760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4993CCE-56AE-472F-BC25-830C1FDCEDD8}" type="datetimeFigureOut">
              <a:rPr lang="en-GB" smtClean="0"/>
              <a:t>22/05/2026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0DBDF54-E1EE-497F-A1B5-5FEC1F08B917}" type="slidenum">
              <a:rPr lang="en-GB" smtClean="0"/>
              <a:t>‹#›</a:t>
            </a:fld>
            <a:endParaRPr lang="en-GB"/>
          </a:p>
        </p:txBody>
      </p:sp>
    </p:spTree>
    <p:extLst>
      <p:ext uri="{BB962C8B-B14F-4D97-AF65-F5344CB8AC3E}">
        <p14:creationId xmlns:p14="http://schemas.microsoft.com/office/powerpoint/2010/main" val="2480262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4993CCE-56AE-472F-BC25-830C1FDCEDD8}" type="datetimeFigureOut">
              <a:rPr lang="en-GB" smtClean="0"/>
              <a:t>22/05/2026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0DBDF54-E1EE-497F-A1B5-5FEC1F08B917}" type="slidenum">
              <a:rPr lang="en-GB" smtClean="0"/>
              <a:t>‹#›</a:t>
            </a:fld>
            <a:endParaRPr lang="en-GB"/>
          </a:p>
        </p:txBody>
      </p:sp>
    </p:spTree>
    <p:extLst>
      <p:ext uri="{BB962C8B-B14F-4D97-AF65-F5344CB8AC3E}">
        <p14:creationId xmlns:p14="http://schemas.microsoft.com/office/powerpoint/2010/main" val="3477097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4993CCE-56AE-472F-BC25-830C1FDCEDD8}" type="datetimeFigureOut">
              <a:rPr lang="en-GB" smtClean="0"/>
              <a:t>22/05/2026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0DBDF54-E1EE-497F-A1B5-5FEC1F08B917}" type="slidenum">
              <a:rPr lang="en-GB" smtClean="0"/>
              <a:t>‹#›</a:t>
            </a:fld>
            <a:endParaRPr lang="en-GB"/>
          </a:p>
        </p:txBody>
      </p:sp>
    </p:spTree>
    <p:extLst>
      <p:ext uri="{BB962C8B-B14F-4D97-AF65-F5344CB8AC3E}">
        <p14:creationId xmlns:p14="http://schemas.microsoft.com/office/powerpoint/2010/main" val="204377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993CCE-56AE-472F-BC25-830C1FDCEDD8}" type="datetimeFigureOut">
              <a:rPr lang="en-GB" smtClean="0"/>
              <a:t>22/05/2026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0DBDF54-E1EE-497F-A1B5-5FEC1F08B917}" type="slidenum">
              <a:rPr lang="en-GB" smtClean="0"/>
              <a:t>‹#›</a:t>
            </a:fld>
            <a:endParaRPr lang="en-GB"/>
          </a:p>
        </p:txBody>
      </p:sp>
    </p:spTree>
    <p:extLst>
      <p:ext uri="{BB962C8B-B14F-4D97-AF65-F5344CB8AC3E}">
        <p14:creationId xmlns:p14="http://schemas.microsoft.com/office/powerpoint/2010/main" val="3429084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4993CCE-56AE-472F-BC25-830C1FDCEDD8}" type="datetimeFigureOut">
              <a:rPr lang="en-GB" smtClean="0"/>
              <a:t>22/05/2026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0DBDF54-E1EE-497F-A1B5-5FEC1F08B917}" type="slidenum">
              <a:rPr lang="en-GB" smtClean="0"/>
              <a:t>‹#›</a:t>
            </a:fld>
            <a:endParaRPr lang="en-GB"/>
          </a:p>
        </p:txBody>
      </p:sp>
    </p:spTree>
    <p:extLst>
      <p:ext uri="{BB962C8B-B14F-4D97-AF65-F5344CB8AC3E}">
        <p14:creationId xmlns:p14="http://schemas.microsoft.com/office/powerpoint/2010/main" val="248377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4993CCE-56AE-472F-BC25-830C1FDCEDD8}" type="datetimeFigureOut">
              <a:rPr lang="en-GB" smtClean="0"/>
              <a:t>22/05/2026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0DBDF54-E1EE-497F-A1B5-5FEC1F08B917}" type="slidenum">
              <a:rPr lang="en-GB" smtClean="0"/>
              <a:t>‹#›</a:t>
            </a:fld>
            <a:endParaRPr lang="en-GB"/>
          </a:p>
        </p:txBody>
      </p:sp>
    </p:spTree>
    <p:extLst>
      <p:ext uri="{BB962C8B-B14F-4D97-AF65-F5344CB8AC3E}">
        <p14:creationId xmlns:p14="http://schemas.microsoft.com/office/powerpoint/2010/main" val="2139446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4993CCE-56AE-472F-BC25-830C1FDCEDD8}" type="datetimeFigureOut">
              <a:rPr lang="en-GB" smtClean="0"/>
              <a:t>22/05/2026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0DBDF54-E1EE-497F-A1B5-5FEC1F08B917}" type="slidenum">
              <a:rPr lang="en-GB" smtClean="0"/>
              <a:t>‹#›</a:t>
            </a:fld>
            <a:endParaRPr lang="en-GB"/>
          </a:p>
        </p:txBody>
      </p:sp>
    </p:spTree>
    <p:extLst>
      <p:ext uri="{BB962C8B-B14F-4D97-AF65-F5344CB8AC3E}">
        <p14:creationId xmlns:p14="http://schemas.microsoft.com/office/powerpoint/2010/main" val="19823490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4A92382-13E7-AC9F-BC66-ED5A826646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71" y="0"/>
            <a:ext cx="7500730" cy="932536"/>
          </a:xfrm>
          <a:prstGeom prst="rect">
            <a:avLst/>
          </a:prstGeom>
        </p:spPr>
      </p:pic>
      <p:grpSp>
        <p:nvGrpSpPr>
          <p:cNvPr id="24" name="Group 23">
            <a:extLst>
              <a:ext uri="{FF2B5EF4-FFF2-40B4-BE49-F238E27FC236}">
                <a16:creationId xmlns:a16="http://schemas.microsoft.com/office/drawing/2014/main" id="{ADB7E1A4-F0D6-3358-8A3F-FE70AFB88B42}"/>
              </a:ext>
            </a:extLst>
          </p:cNvPr>
          <p:cNvGrpSpPr/>
          <p:nvPr/>
        </p:nvGrpSpPr>
        <p:grpSpPr>
          <a:xfrm>
            <a:off x="0" y="9099039"/>
            <a:ext cx="6859778" cy="812165"/>
            <a:chOff x="0" y="9099039"/>
            <a:chExt cx="6859778" cy="812165"/>
          </a:xfrm>
        </p:grpSpPr>
        <p:sp>
          <p:nvSpPr>
            <p:cNvPr id="5" name="Rectangle 4">
              <a:extLst>
                <a:ext uri="{FF2B5EF4-FFF2-40B4-BE49-F238E27FC236}">
                  <a16:creationId xmlns:a16="http://schemas.microsoft.com/office/drawing/2014/main" id="{D1E0DE35-2353-F265-F9D2-7AD50407AA0E}"/>
                </a:ext>
              </a:extLst>
            </p:cNvPr>
            <p:cNvSpPr>
              <a:spLocks noChangeArrowheads="1"/>
            </p:cNvSpPr>
            <p:nvPr/>
          </p:nvSpPr>
          <p:spPr bwMode="auto">
            <a:xfrm>
              <a:off x="0" y="9099039"/>
              <a:ext cx="6858000" cy="812165"/>
            </a:xfrm>
            <a:prstGeom prst="rect">
              <a:avLst/>
            </a:prstGeom>
            <a:solidFill>
              <a:srgbClr val="E7EAEE"/>
            </a:solidFill>
            <a:ln>
              <a:noFill/>
            </a:ln>
          </p:spPr>
          <p:txBody>
            <a:bodyPr rot="0" vert="horz" wrap="square" lIns="91440" tIns="45720" rIns="91440" bIns="45720" anchor="t" anchorCtr="0" upright="1">
              <a:noAutofit/>
            </a:bodyPr>
            <a:lstStyle/>
            <a:p>
              <a:endParaRPr lang="en-GB"/>
            </a:p>
          </p:txBody>
        </p:sp>
        <p:sp>
          <p:nvSpPr>
            <p:cNvPr id="6" name="Text Box 4">
              <a:extLst>
                <a:ext uri="{FF2B5EF4-FFF2-40B4-BE49-F238E27FC236}">
                  <a16:creationId xmlns:a16="http://schemas.microsoft.com/office/drawing/2014/main" id="{1E002CD1-C646-0B72-6E6B-718A70F5313E}"/>
                </a:ext>
              </a:extLst>
            </p:cNvPr>
            <p:cNvSpPr txBox="1">
              <a:spLocks noChangeArrowheads="1"/>
            </p:cNvSpPr>
            <p:nvPr/>
          </p:nvSpPr>
          <p:spPr bwMode="auto">
            <a:xfrm>
              <a:off x="4215973" y="9277474"/>
              <a:ext cx="257111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r">
                <a:lnSpc>
                  <a:spcPct val="115000"/>
                </a:lnSpc>
                <a:spcAft>
                  <a:spcPts val="1000"/>
                </a:spcAft>
              </a:pPr>
              <a:r>
                <a:rPr lang="en-GB" sz="750" dirty="0">
                  <a:solidFill>
                    <a:srgbClr val="002540"/>
                  </a:solidFill>
                  <a:effectLst/>
                  <a:latin typeface="Arial" panose="020B0604020202020204" pitchFamily="34" charset="0"/>
                  <a:ea typeface="Calibri" panose="020F0502020204030204" pitchFamily="34" charset="0"/>
                  <a:cs typeface="Times New Roman" panose="02020603050405020304" pitchFamily="18" charset="0"/>
                </a:rPr>
                <a:t>4</a:t>
              </a:r>
              <a:r>
                <a:rPr lang="en-GB" sz="750" baseline="30000" dirty="0">
                  <a:solidFill>
                    <a:srgbClr val="002540"/>
                  </a:solidFill>
                  <a:effectLst/>
                  <a:latin typeface="Arial" panose="020B0604020202020204" pitchFamily="34" charset="0"/>
                  <a:ea typeface="Calibri" panose="020F0502020204030204" pitchFamily="34" charset="0"/>
                  <a:cs typeface="Times New Roman" panose="02020603050405020304" pitchFamily="18" charset="0"/>
                </a:rPr>
                <a:t>th</a:t>
              </a:r>
              <a:r>
                <a:rPr lang="en-GB" sz="750" dirty="0">
                  <a:solidFill>
                    <a:srgbClr val="002540"/>
                  </a:solidFill>
                  <a:effectLst/>
                  <a:latin typeface="Arial" panose="020B0604020202020204" pitchFamily="34" charset="0"/>
                  <a:ea typeface="Calibri" panose="020F0502020204030204" pitchFamily="34" charset="0"/>
                  <a:cs typeface="Times New Roman" panose="02020603050405020304" pitchFamily="18" charset="0"/>
                </a:rPr>
                <a:t> Floor, 41-43 Maddox Street, London, W1S 2PD</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 Box 5">
              <a:extLst>
                <a:ext uri="{FF2B5EF4-FFF2-40B4-BE49-F238E27FC236}">
                  <a16:creationId xmlns:a16="http://schemas.microsoft.com/office/drawing/2014/main" id="{8129CEFC-F52E-2D1C-4958-1F5392F99A76}"/>
                </a:ext>
              </a:extLst>
            </p:cNvPr>
            <p:cNvSpPr txBox="1">
              <a:spLocks noChangeArrowheads="1"/>
            </p:cNvSpPr>
            <p:nvPr/>
          </p:nvSpPr>
          <p:spPr bwMode="auto">
            <a:xfrm>
              <a:off x="53548" y="9244454"/>
              <a:ext cx="3836035" cy="457200"/>
            </a:xfrm>
            <a:prstGeom prst="rect">
              <a:avLst/>
            </a:prstGeom>
            <a:noFill/>
            <a:ln>
              <a:noFill/>
            </a:ln>
          </p:spPr>
          <p:txBody>
            <a:bodyPr rot="0" vert="horz" wrap="square" lIns="91440" tIns="45720" rIns="91440" bIns="45720" anchor="t" anchorCtr="0" upright="1">
              <a:noAutofit/>
            </a:bodyPr>
            <a:lstStyle/>
            <a:p>
              <a:pPr algn="just">
                <a:lnSpc>
                  <a:spcPct val="115000"/>
                </a:lnSpc>
                <a:spcAft>
                  <a:spcPts val="1000"/>
                </a:spcAft>
              </a:pPr>
              <a:r>
                <a:rPr lang="en-GB" sz="400" dirty="0">
                  <a:solidFill>
                    <a:srgbClr val="002540"/>
                  </a:solidFill>
                  <a:effectLst/>
                  <a:latin typeface="Helvetica" panose="020B0604020202020204" pitchFamily="34" charset="0"/>
                  <a:ea typeface="Calibri" panose="020F0502020204030204" pitchFamily="34" charset="0"/>
                  <a:cs typeface="Arial" panose="020B0604020202020204" pitchFamily="34" charset="0"/>
                </a:rPr>
                <a:t>FMX for themselves and for the vendors or lessors of this property whose agents they are give notices that: (</a:t>
              </a:r>
              <a:r>
                <a:rPr lang="en-GB" sz="400" dirty="0" err="1">
                  <a:solidFill>
                    <a:srgbClr val="002540"/>
                  </a:solidFill>
                  <a:effectLst/>
                  <a:latin typeface="Helvetica" panose="020B0604020202020204" pitchFamily="34" charset="0"/>
                  <a:ea typeface="Calibri" panose="020F0502020204030204" pitchFamily="34" charset="0"/>
                  <a:cs typeface="Arial" panose="020B0604020202020204" pitchFamily="34" charset="0"/>
                </a:rPr>
                <a:t>i</a:t>
              </a:r>
              <a:r>
                <a:rPr lang="en-GB" sz="400" dirty="0">
                  <a:solidFill>
                    <a:srgbClr val="002540"/>
                  </a:solidFill>
                  <a:effectLst/>
                  <a:latin typeface="Helvetica" panose="020B0604020202020204" pitchFamily="34" charset="0"/>
                  <a:ea typeface="Calibri" panose="020F0502020204030204" pitchFamily="34" charset="0"/>
                  <a:cs typeface="Arial" panose="020B0604020202020204" pitchFamily="34" charset="0"/>
                </a:rPr>
                <a:t>) The particulars are set out as a general outline only for the guidance of intending purchasers or lessees, and do not constitute, nor constitute part of, an offer or contract; (ii) All descriptions, dimensions, references to condition and necessary permission for the use and occupation, and other details are given in good faith and are believed to be correct, but intending purchasers or tenants should not rely on them as statements or representations of fact, but must satisfy themselves by inspection or otherwise as to the correctness of each of them; (iii) No person in the employment of MMX Retail has any authority to make or give any representation or warranty whatsoever in relation to this property.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447800" algn="just">
                <a:lnSpc>
                  <a:spcPct val="115000"/>
                </a:lnSpc>
                <a:spcAft>
                  <a:spcPts val="1000"/>
                </a:spcAft>
              </a:pPr>
              <a:r>
                <a:rPr lang="en-GB" sz="400" dirty="0">
                  <a:solidFill>
                    <a:srgbClr val="00254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447800">
                <a:lnSpc>
                  <a:spcPct val="115000"/>
                </a:lnSpc>
                <a:spcAft>
                  <a:spcPts val="1000"/>
                </a:spcAft>
              </a:pPr>
              <a:r>
                <a:rPr lang="en-GB" sz="1100" dirty="0">
                  <a:solidFill>
                    <a:srgbClr val="00254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Box 2">
              <a:extLst>
                <a:ext uri="{FF2B5EF4-FFF2-40B4-BE49-F238E27FC236}">
                  <a16:creationId xmlns:a16="http://schemas.microsoft.com/office/drawing/2014/main" id="{258E8EA7-63F5-F80C-B073-3E57D3D815BE}"/>
                </a:ext>
              </a:extLst>
            </p:cNvPr>
            <p:cNvSpPr txBox="1">
              <a:spLocks noChangeArrowheads="1"/>
            </p:cNvSpPr>
            <p:nvPr/>
          </p:nvSpPr>
          <p:spPr bwMode="auto">
            <a:xfrm>
              <a:off x="5315793" y="9422889"/>
              <a:ext cx="1470660" cy="2374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spAutoFit/>
            </a:bodyPr>
            <a:lstStyle/>
            <a:p>
              <a:pPr algn="r">
                <a:lnSpc>
                  <a:spcPct val="115000"/>
                </a:lnSpc>
                <a:spcAft>
                  <a:spcPts val="1000"/>
                </a:spcAft>
              </a:pPr>
              <a:r>
                <a:rPr lang="en-GB" sz="1000" b="1" dirty="0">
                  <a:solidFill>
                    <a:srgbClr val="002540"/>
                  </a:solidFill>
                  <a:effectLst/>
                  <a:latin typeface="Arial" panose="020B0604020202020204" pitchFamily="34" charset="0"/>
                  <a:ea typeface="Calibri" panose="020F0502020204030204" pitchFamily="34" charset="0"/>
                  <a:cs typeface="Times New Roman" panose="02020603050405020304" pitchFamily="18" charset="0"/>
                </a:rPr>
                <a:t>www.fmx.co.uk</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Rectangle 8">
              <a:extLst>
                <a:ext uri="{FF2B5EF4-FFF2-40B4-BE49-F238E27FC236}">
                  <a16:creationId xmlns:a16="http://schemas.microsoft.com/office/drawing/2014/main" id="{4D4675F4-9970-C440-A1A2-9577269EDB9E}"/>
                </a:ext>
              </a:extLst>
            </p:cNvPr>
            <p:cNvSpPr>
              <a:spLocks noChangeArrowheads="1"/>
            </p:cNvSpPr>
            <p:nvPr/>
          </p:nvSpPr>
          <p:spPr bwMode="auto">
            <a:xfrm>
              <a:off x="0" y="9848339"/>
              <a:ext cx="6859778" cy="62865"/>
            </a:xfrm>
            <a:prstGeom prst="rect">
              <a:avLst/>
            </a:prstGeom>
            <a:solidFill>
              <a:srgbClr val="6EBA08"/>
            </a:solidFill>
            <a:ln>
              <a:noFill/>
            </a:ln>
          </p:spPr>
          <p:txBody>
            <a:bodyPr rot="0" vert="horz" wrap="square" lIns="91440" tIns="45720" rIns="91440" bIns="45720" anchor="t" anchorCtr="0" upright="1">
              <a:noAutofit/>
            </a:bodyPr>
            <a:lstStyle/>
            <a:p>
              <a:endParaRPr lang="en-GB"/>
            </a:p>
          </p:txBody>
        </p:sp>
      </p:grpSp>
      <p:sp>
        <p:nvSpPr>
          <p:cNvPr id="14" name="TextBox 13">
            <a:extLst>
              <a:ext uri="{FF2B5EF4-FFF2-40B4-BE49-F238E27FC236}">
                <a16:creationId xmlns:a16="http://schemas.microsoft.com/office/drawing/2014/main" id="{4980E2A8-5E82-FF54-F1C5-AFF1AAF1D788}"/>
              </a:ext>
            </a:extLst>
          </p:cNvPr>
          <p:cNvSpPr txBox="1"/>
          <p:nvPr/>
        </p:nvSpPr>
        <p:spPr>
          <a:xfrm>
            <a:off x="-92766" y="927502"/>
            <a:ext cx="6653364" cy="954107"/>
          </a:xfrm>
          <a:prstGeom prst="rect">
            <a:avLst/>
          </a:prstGeom>
          <a:noFill/>
        </p:spPr>
        <p:txBody>
          <a:bodyPr wrap="square" rtlCol="0">
            <a:spAutoFit/>
          </a:bodyPr>
          <a:lstStyle/>
          <a:p>
            <a:pPr marL="450850"/>
            <a:r>
              <a:rPr lang="en-GB" sz="1800" b="1" kern="0" dirty="0">
                <a:solidFill>
                  <a:srgbClr val="244061"/>
                </a:solidFill>
                <a:effectLst/>
                <a:latin typeface="Tahoma" panose="020B0604030504040204" pitchFamily="34" charset="0"/>
                <a:ea typeface="Arial" panose="020B0604020202020204" pitchFamily="34" charset="0"/>
                <a:cs typeface="Times New Roman" panose="02020603050405020304" pitchFamily="18" charset="0"/>
              </a:rPr>
              <a:t>HUNTINGDON</a:t>
            </a:r>
          </a:p>
          <a:p>
            <a:pPr marL="450850"/>
            <a:r>
              <a:rPr lang="en-GB" b="1" kern="0" dirty="0">
                <a:solidFill>
                  <a:srgbClr val="244061"/>
                </a:solidFill>
                <a:latin typeface="Tahoma" panose="020B0604030504040204" pitchFamily="34" charset="0"/>
                <a:ea typeface="Arial" panose="020B0604020202020204" pitchFamily="34" charset="0"/>
                <a:cs typeface="Times New Roman" panose="02020603050405020304" pitchFamily="18" charset="0"/>
              </a:rPr>
              <a:t>Unit 31, Chequers Court Shopping Centre, PE29 3LJ</a:t>
            </a:r>
          </a:p>
          <a:p>
            <a:pPr marL="450850"/>
            <a:endParaRPr lang="en-GB" sz="800" b="1" kern="0" dirty="0">
              <a:solidFill>
                <a:srgbClr val="244061"/>
              </a:solidFill>
              <a:latin typeface="Tahoma" panose="020B0604030504040204" pitchFamily="34" charset="0"/>
              <a:ea typeface="Arial" panose="020B0604020202020204" pitchFamily="34" charset="0"/>
              <a:cs typeface="Times New Roman" panose="02020603050405020304" pitchFamily="18" charset="0"/>
            </a:endParaRPr>
          </a:p>
          <a:p>
            <a:pPr marL="450850"/>
            <a:r>
              <a:rPr lang="en-GB" sz="1200" b="1" spc="50" dirty="0">
                <a:solidFill>
                  <a:srgbClr val="00B050"/>
                </a:solidFill>
                <a:effectLst/>
                <a:latin typeface="Tahoma" panose="020B0604030504040204" pitchFamily="34" charset="0"/>
                <a:ea typeface="Calibri" panose="020F0502020204030204" pitchFamily="34" charset="0"/>
              </a:rPr>
              <a:t>NEW LEASE AVAILABLE</a:t>
            </a:r>
            <a:endParaRPr lang="en-GB" sz="1200" b="1" kern="0" dirty="0">
              <a:effectLst/>
              <a:latin typeface="Arial" panose="020B0604020202020204" pitchFamily="34" charset="0"/>
              <a:ea typeface="Arial" panose="020B0604020202020204" pitchFamily="34" charset="0"/>
              <a:cs typeface="Times New Roman" panose="02020603050405020304" pitchFamily="18" charset="0"/>
            </a:endParaRPr>
          </a:p>
        </p:txBody>
      </p:sp>
      <p:sp>
        <p:nvSpPr>
          <p:cNvPr id="22" name="TextBox 21">
            <a:extLst>
              <a:ext uri="{FF2B5EF4-FFF2-40B4-BE49-F238E27FC236}">
                <a16:creationId xmlns:a16="http://schemas.microsoft.com/office/drawing/2014/main" id="{1F2069B2-9533-BA26-F385-BBE188896930}"/>
              </a:ext>
            </a:extLst>
          </p:cNvPr>
          <p:cNvSpPr txBox="1"/>
          <p:nvPr/>
        </p:nvSpPr>
        <p:spPr>
          <a:xfrm>
            <a:off x="437829" y="4681146"/>
            <a:ext cx="2898583" cy="4662815"/>
          </a:xfrm>
          <a:prstGeom prst="rect">
            <a:avLst/>
          </a:prstGeom>
          <a:noFill/>
        </p:spPr>
        <p:txBody>
          <a:bodyPr wrap="square" rtlCol="0">
            <a:spAutoFit/>
          </a:bodyPr>
          <a:lstStyle/>
          <a:p>
            <a:pPr algn="just"/>
            <a:r>
              <a:rPr lang="en-GB" sz="900" b="1" dirty="0">
                <a:solidFill>
                  <a:schemeClr val="tx2">
                    <a:lumMod val="50000"/>
                  </a:schemeClr>
                </a:solidFill>
                <a:effectLst/>
                <a:latin typeface="Arial" panose="020B0604020202020204" pitchFamily="34" charset="0"/>
                <a:ea typeface="Calibri" panose="020F0502020204030204" pitchFamily="34" charset="0"/>
                <a:cs typeface="Arial" panose="020B0604020202020204" pitchFamily="34" charset="0"/>
              </a:rPr>
              <a:t>LOCATION</a:t>
            </a:r>
            <a:endParaRPr lang="en-GB" sz="900" dirty="0">
              <a:solidFill>
                <a:schemeClr val="tx2">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44546A">
                    <a:lumMod val="50000"/>
                  </a:srgbClr>
                </a:solidFill>
                <a:effectLst/>
                <a:uLnTx/>
                <a:uFillTx/>
                <a:latin typeface="Arial" panose="020B0604020202020204" pitchFamily="34" charset="0"/>
                <a:ea typeface="Calibri" panose="020F0502020204030204" pitchFamily="34" charset="0"/>
                <a:cs typeface="Arial" panose="020B0604020202020204" pitchFamily="34" charset="0"/>
              </a:rPr>
              <a:t>Huntingdon is a strong affluent market town located approximately 15 miles north west of Cambridge and 19 miles south of Peterborough.  National transport links are excellent via the A14 which links with the A1 and via the M11 connecting with the M25 and central London. The town has a resident population of approximately 18,000 and serves a catchment of 56,000 within a 10-minute drive time.</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44546A">
                  <a:lumMod val="50000"/>
                </a:srgbClr>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44546A">
                    <a:lumMod val="50000"/>
                  </a:srgbClr>
                </a:solidFill>
                <a:effectLst/>
                <a:uLnTx/>
                <a:uFillTx/>
                <a:latin typeface="Arial" panose="020B0604020202020204" pitchFamily="34" charset="0"/>
                <a:ea typeface="Calibri" panose="020F0502020204030204" pitchFamily="34" charset="0"/>
                <a:cs typeface="Arial" panose="020B0604020202020204" pitchFamily="34" charset="0"/>
              </a:rPr>
              <a:t>The premises occupy a prime location on the busiest footfall point in the popular Chequers Court location. Nearby occupiers include </a:t>
            </a:r>
            <a:r>
              <a:rPr kumimoji="0" lang="en-GB" sz="900" b="1" i="0" u="none" strike="noStrike" kern="1200" cap="none" spc="0" normalizeH="0" baseline="0" noProof="0" dirty="0">
                <a:ln>
                  <a:noFill/>
                </a:ln>
                <a:solidFill>
                  <a:srgbClr val="44546A">
                    <a:lumMod val="50000"/>
                  </a:srgbClr>
                </a:solidFill>
                <a:effectLst/>
                <a:uLnTx/>
                <a:uFillTx/>
                <a:latin typeface="Arial" panose="020B0604020202020204" pitchFamily="34" charset="0"/>
                <a:ea typeface="Calibri" panose="020F0502020204030204" pitchFamily="34" charset="0"/>
                <a:cs typeface="Arial" panose="020B0604020202020204" pitchFamily="34" charset="0"/>
              </a:rPr>
              <a:t>Clarks, Vision Express, </a:t>
            </a:r>
            <a:r>
              <a:rPr kumimoji="0" lang="en-GB" sz="900" i="0" u="none" strike="noStrike" kern="1200" cap="none" spc="0" normalizeH="0" baseline="0" noProof="0" dirty="0">
                <a:ln>
                  <a:noFill/>
                </a:ln>
                <a:solidFill>
                  <a:srgbClr val="44546A">
                    <a:lumMod val="50000"/>
                  </a:srgbClr>
                </a:solidFill>
                <a:effectLst/>
                <a:uLnTx/>
                <a:uFillTx/>
                <a:latin typeface="Arial" panose="020B0604020202020204" pitchFamily="34" charset="0"/>
                <a:ea typeface="Calibri" panose="020F0502020204030204" pitchFamily="34" charset="0"/>
                <a:cs typeface="Arial" panose="020B0604020202020204" pitchFamily="34" charset="0"/>
              </a:rPr>
              <a:t>and</a:t>
            </a:r>
            <a:r>
              <a:rPr kumimoji="0" lang="en-GB" sz="900" b="1" i="0" u="none" strike="noStrike" kern="1200" cap="none" spc="0" normalizeH="0" baseline="0" noProof="0" dirty="0">
                <a:ln>
                  <a:noFill/>
                </a:ln>
                <a:solidFill>
                  <a:srgbClr val="44546A">
                    <a:lumMod val="50000"/>
                  </a:srgbClr>
                </a:solidFill>
                <a:effectLst/>
                <a:uLnTx/>
                <a:uFillTx/>
                <a:latin typeface="Arial" panose="020B0604020202020204" pitchFamily="34" charset="0"/>
                <a:ea typeface="Calibri" panose="020F0502020204030204" pitchFamily="34" charset="0"/>
                <a:cs typeface="Arial" panose="020B0604020202020204" pitchFamily="34" charset="0"/>
              </a:rPr>
              <a:t> Greggs.</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srgbClr val="44546A">
                  <a:lumMod val="50000"/>
                </a:srgbClr>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44546A">
                    <a:lumMod val="50000"/>
                  </a:srgbClr>
                </a:solidFill>
                <a:effectLst/>
                <a:uLnTx/>
                <a:uFillTx/>
                <a:latin typeface="Arial" panose="020B0604020202020204" pitchFamily="34" charset="0"/>
                <a:ea typeface="Calibri" panose="020F0502020204030204" pitchFamily="34" charset="0"/>
                <a:cs typeface="Arial" panose="020B0604020202020204" pitchFamily="34" charset="0"/>
              </a:rPr>
              <a:t>The Chequers Centre Extension is anchored by </a:t>
            </a:r>
            <a:r>
              <a:rPr kumimoji="0" lang="en-GB" sz="900" b="1" i="0" u="none" strike="noStrike" kern="1200" cap="none" spc="0" normalizeH="0" baseline="0" noProof="0" dirty="0">
                <a:ln>
                  <a:noFill/>
                </a:ln>
                <a:solidFill>
                  <a:srgbClr val="44546A">
                    <a:lumMod val="50000"/>
                  </a:srgbClr>
                </a:solidFill>
                <a:effectLst/>
                <a:uLnTx/>
                <a:uFillTx/>
                <a:latin typeface="Arial" panose="020B0604020202020204" pitchFamily="34" charset="0"/>
                <a:ea typeface="Calibri" panose="020F0502020204030204" pitchFamily="34" charset="0"/>
                <a:cs typeface="Arial" panose="020B0604020202020204" pitchFamily="34" charset="0"/>
              </a:rPr>
              <a:t>Next, M&amp;S Foodhall and TK Maxx</a:t>
            </a:r>
            <a:r>
              <a:rPr kumimoji="0" lang="en-GB" sz="900" b="0" i="0" u="none" strike="noStrike" kern="1200" cap="none" spc="0" normalizeH="0" baseline="0" noProof="0" dirty="0">
                <a:ln>
                  <a:noFill/>
                </a:ln>
                <a:solidFill>
                  <a:srgbClr val="44546A">
                    <a:lumMod val="50000"/>
                  </a:srgbClr>
                </a:solidFill>
                <a:effectLst/>
                <a:uLnTx/>
                <a:uFillTx/>
                <a:latin typeface="Arial" panose="020B0604020202020204" pitchFamily="34" charset="0"/>
                <a:ea typeface="Calibri" panose="020F0502020204030204" pitchFamily="34" charset="0"/>
                <a:cs typeface="Arial" panose="020B0604020202020204" pitchFamily="34" charset="0"/>
              </a:rPr>
              <a:t>. Other retailers in the vicinity include </a:t>
            </a:r>
            <a:r>
              <a:rPr kumimoji="0" lang="en-GB" sz="900" b="1" i="0" u="none" strike="noStrike" kern="1200" cap="none" spc="0" normalizeH="0" baseline="0" noProof="0" dirty="0">
                <a:ln>
                  <a:noFill/>
                </a:ln>
                <a:solidFill>
                  <a:srgbClr val="44546A">
                    <a:lumMod val="50000"/>
                  </a:srgbClr>
                </a:solidFill>
                <a:effectLst/>
                <a:uLnTx/>
                <a:uFillTx/>
                <a:latin typeface="Arial" panose="020B0604020202020204" pitchFamily="34" charset="0"/>
                <a:ea typeface="Calibri" panose="020F0502020204030204" pitchFamily="34" charset="0"/>
                <a:cs typeface="Arial" panose="020B0604020202020204" pitchFamily="34" charset="0"/>
              </a:rPr>
              <a:t>Sainsburys, Superdrug, and Sports Direct.</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n-GB" sz="900" b="1" dirty="0">
              <a:solidFill>
                <a:schemeClr val="tx2">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algn="just"/>
            <a:r>
              <a:rPr lang="en-GB" sz="900" b="1" dirty="0">
                <a:solidFill>
                  <a:schemeClr val="tx2">
                    <a:lumMod val="50000"/>
                  </a:schemeClr>
                </a:solidFill>
                <a:effectLst/>
                <a:latin typeface="Arial" panose="020B0604020202020204" pitchFamily="34" charset="0"/>
                <a:ea typeface="Calibri" panose="020F0502020204030204" pitchFamily="34" charset="0"/>
                <a:cs typeface="Arial" panose="020B0604020202020204" pitchFamily="34" charset="0"/>
              </a:rPr>
              <a:t>ACCOMMODATION</a:t>
            </a:r>
            <a:endParaRPr lang="en-GB" sz="900" dirty="0">
              <a:solidFill>
                <a:schemeClr val="tx2">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algn="just"/>
            <a:r>
              <a:rPr lang="en-GB" sz="900" dirty="0">
                <a:solidFill>
                  <a:schemeClr val="tx2">
                    <a:lumMod val="50000"/>
                  </a:schemeClr>
                </a:solidFill>
                <a:effectLst/>
                <a:latin typeface="Arial" panose="020B0604020202020204" pitchFamily="34" charset="0"/>
                <a:ea typeface="Calibri" panose="020F0502020204030204" pitchFamily="34" charset="0"/>
                <a:cs typeface="Arial" panose="020B0604020202020204" pitchFamily="34" charset="0"/>
              </a:rPr>
              <a:t>The property provides the following approximate areas;</a:t>
            </a:r>
          </a:p>
          <a:p>
            <a:pPr algn="just"/>
            <a:r>
              <a:rPr lang="en-GB" sz="900" dirty="0">
                <a:solidFill>
                  <a:schemeClr val="tx2">
                    <a:lumMod val="50000"/>
                  </a:schemeClr>
                </a:solidFill>
                <a:effectLst/>
                <a:latin typeface="Arial" panose="020B0604020202020204" pitchFamily="34" charset="0"/>
                <a:ea typeface="Calibri" panose="020F0502020204030204" pitchFamily="34" charset="0"/>
                <a:cs typeface="Arial" panose="020B0604020202020204" pitchFamily="34" charset="0"/>
              </a:rPr>
              <a:t> </a:t>
            </a:r>
          </a:p>
          <a:p>
            <a:pPr algn="just"/>
            <a:r>
              <a:rPr lang="en-GB" sz="900" dirty="0">
                <a:solidFill>
                  <a:schemeClr val="tx2">
                    <a:lumMod val="50000"/>
                  </a:schemeClr>
                </a:solidFill>
                <a:latin typeface="Arial" panose="020B0604020202020204" pitchFamily="34" charset="0"/>
                <a:ea typeface="Calibri" panose="020F0502020204030204" pitchFamily="34" charset="0"/>
                <a:cs typeface="Arial" panose="020B0604020202020204" pitchFamily="34" charset="0"/>
              </a:rPr>
              <a:t>Ground Floor</a:t>
            </a:r>
            <a:r>
              <a:rPr lang="en-GB" sz="900" dirty="0">
                <a:solidFill>
                  <a:schemeClr val="tx2">
                    <a:lumMod val="50000"/>
                  </a:schemeClr>
                </a:solidFill>
                <a:effectLst/>
                <a:latin typeface="Arial" panose="020B0604020202020204" pitchFamily="34" charset="0"/>
                <a:ea typeface="Calibri" panose="020F0502020204030204" pitchFamily="34" charset="0"/>
                <a:cs typeface="Arial" panose="020B0604020202020204" pitchFamily="34" charset="0"/>
              </a:rPr>
              <a:t>:	</a:t>
            </a:r>
            <a:r>
              <a:rPr lang="en-GB" sz="900" dirty="0">
                <a:solidFill>
                  <a:schemeClr val="tx2">
                    <a:lumMod val="50000"/>
                  </a:schemeClr>
                </a:solidFill>
                <a:latin typeface="Arial" panose="020B0604020202020204" pitchFamily="34" charset="0"/>
                <a:ea typeface="Calibri" panose="020F0502020204030204" pitchFamily="34" charset="0"/>
                <a:cs typeface="Arial" panose="020B0604020202020204" pitchFamily="34" charset="0"/>
              </a:rPr>
              <a:t>639</a:t>
            </a:r>
            <a:r>
              <a:rPr lang="en-GB" sz="900" dirty="0">
                <a:solidFill>
                  <a:schemeClr val="tx2">
                    <a:lumMod val="50000"/>
                  </a:schemeClr>
                </a:solidFill>
                <a:effectLst/>
                <a:latin typeface="Arial" panose="020B0604020202020204" pitchFamily="34" charset="0"/>
                <a:ea typeface="Calibri" panose="020F0502020204030204" pitchFamily="34" charset="0"/>
                <a:cs typeface="Arial" panose="020B0604020202020204" pitchFamily="34" charset="0"/>
              </a:rPr>
              <a:t> sq ft	</a:t>
            </a:r>
          </a:p>
          <a:p>
            <a:pPr algn="just"/>
            <a:r>
              <a:rPr lang="en-GB" sz="900" dirty="0">
                <a:solidFill>
                  <a:schemeClr val="tx2">
                    <a:lumMod val="50000"/>
                  </a:schemeClr>
                </a:solidFill>
                <a:latin typeface="Arial" panose="020B0604020202020204" pitchFamily="34" charset="0"/>
                <a:ea typeface="Calibri" panose="020F0502020204030204" pitchFamily="34" charset="0"/>
                <a:cs typeface="Arial" panose="020B0604020202020204" pitchFamily="34" charset="0"/>
              </a:rPr>
              <a:t>First Floor:	937 sq ft	</a:t>
            </a:r>
          </a:p>
          <a:p>
            <a:pPr algn="just"/>
            <a:r>
              <a:rPr lang="en-GB" sz="900" dirty="0">
                <a:solidFill>
                  <a:schemeClr val="tx2">
                    <a:lumMod val="50000"/>
                  </a:schemeClr>
                </a:solidFill>
                <a:effectLst/>
                <a:latin typeface="Arial" panose="020B0604020202020204" pitchFamily="34" charset="0"/>
                <a:ea typeface="Calibri" panose="020F0502020204030204" pitchFamily="34" charset="0"/>
                <a:cs typeface="Arial" panose="020B0604020202020204" pitchFamily="34" charset="0"/>
              </a:rPr>
              <a:t>Total Area:	1,576 sq ft	</a:t>
            </a:r>
          </a:p>
          <a:p>
            <a:pPr algn="just"/>
            <a:r>
              <a:rPr lang="en-GB" sz="900" b="1" dirty="0">
                <a:solidFill>
                  <a:schemeClr val="tx2">
                    <a:lumMod val="50000"/>
                  </a:schemeClr>
                </a:solidFill>
                <a:effectLst/>
                <a:latin typeface="Arial" panose="020B0604020202020204" pitchFamily="34" charset="0"/>
                <a:ea typeface="Calibri" panose="020F0502020204030204" pitchFamily="34" charset="0"/>
                <a:cs typeface="Arial" panose="020B0604020202020204" pitchFamily="34" charset="0"/>
              </a:rPr>
              <a:t> </a:t>
            </a:r>
            <a:endParaRPr lang="en-GB" sz="900" dirty="0">
              <a:solidFill>
                <a:schemeClr val="tx2">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algn="just"/>
            <a:r>
              <a:rPr lang="en-GB" sz="900" b="1" dirty="0">
                <a:solidFill>
                  <a:schemeClr val="tx2">
                    <a:lumMod val="50000"/>
                  </a:schemeClr>
                </a:solidFill>
                <a:effectLst/>
                <a:latin typeface="Arial" panose="020B0604020202020204" pitchFamily="34" charset="0"/>
                <a:ea typeface="Calibri" panose="020F0502020204030204" pitchFamily="34" charset="0"/>
                <a:cs typeface="Arial" panose="020B0604020202020204" pitchFamily="34" charset="0"/>
              </a:rPr>
              <a:t>LEASE TERM</a:t>
            </a:r>
            <a:endParaRPr lang="en-GB" sz="900" dirty="0">
              <a:solidFill>
                <a:schemeClr val="tx2">
                  <a:lumMod val="50000"/>
                </a:schemeClr>
              </a:solidFill>
              <a:effectLst/>
              <a:latin typeface="Arial" panose="020B0604020202020204" pitchFamily="34" charset="0"/>
              <a:ea typeface="Calibri" panose="020F0502020204030204" pitchFamily="34" charset="0"/>
              <a:cs typeface="Arial" panose="020B0604020202020204" pitchFamily="34" charset="0"/>
            </a:endParaRPr>
          </a:p>
          <a:p>
            <a:pPr algn="just"/>
            <a:r>
              <a:rPr lang="en-GB" sz="900" dirty="0">
                <a:solidFill>
                  <a:schemeClr val="tx2">
                    <a:lumMod val="50000"/>
                  </a:schemeClr>
                </a:solidFill>
                <a:effectLst/>
                <a:latin typeface="Arial" panose="020B0604020202020204" pitchFamily="34" charset="0"/>
                <a:ea typeface="Calibri" panose="020F0502020204030204" pitchFamily="34" charset="0"/>
                <a:cs typeface="Arial" panose="020B0604020202020204" pitchFamily="34" charset="0"/>
              </a:rPr>
              <a:t>A new effectively full repairing and insuring lease for a term to be agreed.</a:t>
            </a:r>
          </a:p>
          <a:p>
            <a:pPr algn="just"/>
            <a:endParaRPr lang="en-GB" sz="900" dirty="0">
              <a:solidFill>
                <a:schemeClr val="tx2">
                  <a:lumMod val="50000"/>
                </a:schemeClr>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8FAFDA10-E370-DD77-99CD-D475C49B019D}"/>
              </a:ext>
            </a:extLst>
          </p:cNvPr>
          <p:cNvSpPr txBox="1"/>
          <p:nvPr/>
        </p:nvSpPr>
        <p:spPr>
          <a:xfrm>
            <a:off x="3336412" y="4681146"/>
            <a:ext cx="2898583" cy="3831818"/>
          </a:xfrm>
          <a:prstGeom prst="rect">
            <a:avLst/>
          </a:prstGeom>
          <a:noFill/>
        </p:spPr>
        <p:txBody>
          <a:bodyPr wrap="square" rtlCol="0">
            <a:spAutoFit/>
          </a:bodyPr>
          <a:lstStyle/>
          <a:p>
            <a:pPr algn="just"/>
            <a:r>
              <a:rPr lang="en-GB" sz="900" b="1" dirty="0">
                <a:solidFill>
                  <a:schemeClr val="tx2">
                    <a:lumMod val="50000"/>
                  </a:schemeClr>
                </a:solidFill>
                <a:latin typeface="Arial" panose="020B0604020202020204" pitchFamily="34" charset="0"/>
                <a:ea typeface="Calibri" panose="020F0502020204030204" pitchFamily="34" charset="0"/>
                <a:cs typeface="Arial" panose="020B0604020202020204" pitchFamily="34" charset="0"/>
              </a:rPr>
              <a:t>RENTAL  </a:t>
            </a:r>
            <a:endParaRPr lang="en-GB" sz="900" dirty="0">
              <a:solidFill>
                <a:schemeClr val="tx2">
                  <a:lumMod val="50000"/>
                </a:schemeClr>
              </a:solidFill>
              <a:latin typeface="Arial" panose="020B0604020202020204" pitchFamily="34" charset="0"/>
              <a:ea typeface="Calibri" panose="020F0502020204030204" pitchFamily="34" charset="0"/>
              <a:cs typeface="Arial" panose="020B0604020202020204" pitchFamily="34" charset="0"/>
            </a:endParaRPr>
          </a:p>
          <a:p>
            <a:pPr algn="just"/>
            <a:r>
              <a:rPr lang="en-GB" sz="900" dirty="0">
                <a:solidFill>
                  <a:schemeClr val="tx2">
                    <a:lumMod val="50000"/>
                  </a:schemeClr>
                </a:solidFill>
                <a:latin typeface="Arial" panose="020B0604020202020204" pitchFamily="34" charset="0"/>
                <a:ea typeface="Calibri" panose="020F0502020204030204" pitchFamily="34" charset="0"/>
                <a:cs typeface="Arial" panose="020B0604020202020204" pitchFamily="34" charset="0"/>
              </a:rPr>
              <a:t>Available on application.</a:t>
            </a:r>
          </a:p>
          <a:p>
            <a:pPr algn="just"/>
            <a:endParaRPr lang="en-GB" sz="900" b="1" dirty="0">
              <a:solidFill>
                <a:schemeClr val="tx2">
                  <a:lumMod val="50000"/>
                </a:schemeClr>
              </a:solidFill>
              <a:latin typeface="Arial" panose="020B0604020202020204" pitchFamily="34" charset="0"/>
              <a:ea typeface="Calibri" panose="020F0502020204030204" pitchFamily="34" charset="0"/>
              <a:cs typeface="Arial" panose="020B0604020202020204" pitchFamily="34" charset="0"/>
            </a:endParaRPr>
          </a:p>
          <a:p>
            <a:pPr algn="just"/>
            <a:r>
              <a:rPr lang="en-GB" sz="900" b="1" dirty="0">
                <a:solidFill>
                  <a:schemeClr val="tx2">
                    <a:lumMod val="50000"/>
                  </a:schemeClr>
                </a:solidFill>
                <a:latin typeface="Arial" panose="020B0604020202020204" pitchFamily="34" charset="0"/>
                <a:ea typeface="Calibri" panose="020F0502020204030204" pitchFamily="34" charset="0"/>
                <a:cs typeface="Arial" panose="020B0604020202020204" pitchFamily="34" charset="0"/>
              </a:rPr>
              <a:t>SERVICE CHARGE</a:t>
            </a:r>
            <a:endParaRPr lang="en-GB" sz="900" dirty="0">
              <a:solidFill>
                <a:schemeClr val="tx2">
                  <a:lumMod val="50000"/>
                </a:schemeClr>
              </a:solidFill>
              <a:latin typeface="Arial" panose="020B0604020202020204" pitchFamily="34" charset="0"/>
              <a:ea typeface="Calibri" panose="020F0502020204030204" pitchFamily="34" charset="0"/>
              <a:cs typeface="Arial" panose="020B0604020202020204" pitchFamily="34" charset="0"/>
            </a:endParaRPr>
          </a:p>
          <a:p>
            <a:r>
              <a:rPr lang="en-GB" sz="900" dirty="0">
                <a:solidFill>
                  <a:schemeClr val="tx2">
                    <a:lumMod val="50000"/>
                  </a:schemeClr>
                </a:solidFill>
                <a:latin typeface="Arial" panose="020B0604020202020204" pitchFamily="34" charset="0"/>
                <a:ea typeface="Calibri" panose="020F0502020204030204" pitchFamily="34" charset="0"/>
                <a:cs typeface="Arial" panose="020B0604020202020204" pitchFamily="34" charset="0"/>
              </a:rPr>
              <a:t>Estimated to be £2,500 per annum</a:t>
            </a:r>
          </a:p>
          <a:p>
            <a:pPr algn="just"/>
            <a:endParaRPr lang="en-GB" sz="900" b="1" dirty="0">
              <a:solidFill>
                <a:schemeClr val="tx2">
                  <a:lumMod val="50000"/>
                </a:schemeClr>
              </a:solidFill>
              <a:latin typeface="Arial" panose="020B0604020202020204" pitchFamily="34" charset="0"/>
              <a:cs typeface="Arial" panose="020B0604020202020204" pitchFamily="34" charset="0"/>
            </a:endParaRPr>
          </a:p>
          <a:p>
            <a:pPr algn="just"/>
            <a:r>
              <a:rPr lang="en-GB" sz="900" b="1" dirty="0">
                <a:solidFill>
                  <a:schemeClr val="tx2">
                    <a:lumMod val="50000"/>
                  </a:schemeClr>
                </a:solidFill>
                <a:latin typeface="Arial" panose="020B0604020202020204" pitchFamily="34" charset="0"/>
                <a:cs typeface="Arial" panose="020B0604020202020204" pitchFamily="34" charset="0"/>
              </a:rPr>
              <a:t>RATING</a:t>
            </a:r>
          </a:p>
          <a:p>
            <a:pPr algn="just"/>
            <a:r>
              <a:rPr lang="en-GB" sz="900" dirty="0">
                <a:solidFill>
                  <a:schemeClr val="tx2">
                    <a:lumMod val="50000"/>
                  </a:schemeClr>
                </a:solidFill>
                <a:latin typeface="Arial" panose="020B0604020202020204" pitchFamily="34" charset="0"/>
                <a:cs typeface="Arial" panose="020B0604020202020204" pitchFamily="34" charset="0"/>
              </a:rPr>
              <a:t>The property is assessed for rates as follows:</a:t>
            </a:r>
          </a:p>
          <a:p>
            <a:pPr algn="just"/>
            <a:endParaRPr lang="en-GB" sz="900" dirty="0">
              <a:solidFill>
                <a:schemeClr val="tx2">
                  <a:lumMod val="50000"/>
                </a:schemeClr>
              </a:solidFill>
              <a:latin typeface="Arial" panose="020B0604020202020204" pitchFamily="34" charset="0"/>
              <a:cs typeface="Arial" panose="020B0604020202020204" pitchFamily="34" charset="0"/>
            </a:endParaRPr>
          </a:p>
          <a:p>
            <a:pPr algn="just"/>
            <a:r>
              <a:rPr lang="en-GB" sz="900" dirty="0">
                <a:solidFill>
                  <a:schemeClr val="tx2">
                    <a:lumMod val="50000"/>
                  </a:schemeClr>
                </a:solidFill>
                <a:latin typeface="Arial" panose="020B0604020202020204" pitchFamily="34" charset="0"/>
                <a:cs typeface="Arial" panose="020B0604020202020204" pitchFamily="34" charset="0"/>
              </a:rPr>
              <a:t>Rateable Value:	 		</a:t>
            </a:r>
            <a:r>
              <a:rPr lang="en-GB" sz="900" b="1" dirty="0">
                <a:solidFill>
                  <a:schemeClr val="tx2">
                    <a:lumMod val="50000"/>
                  </a:schemeClr>
                </a:solidFill>
                <a:latin typeface="Arial" panose="020B0604020202020204" pitchFamily="34" charset="0"/>
                <a:cs typeface="Arial" panose="020B0604020202020204" pitchFamily="34" charset="0"/>
              </a:rPr>
              <a:t>£ 30,250</a:t>
            </a:r>
          </a:p>
          <a:p>
            <a:pPr algn="just"/>
            <a:r>
              <a:rPr lang="en-GB" sz="900" dirty="0">
                <a:solidFill>
                  <a:schemeClr val="tx2">
                    <a:lumMod val="50000"/>
                  </a:schemeClr>
                </a:solidFill>
                <a:latin typeface="Arial" panose="020B0604020202020204" pitchFamily="34" charset="0"/>
                <a:cs typeface="Arial" panose="020B0604020202020204" pitchFamily="34" charset="0"/>
              </a:rPr>
              <a:t>UBR 2025/26:	             		</a:t>
            </a:r>
            <a:r>
              <a:rPr lang="en-GB" sz="900" b="1" dirty="0">
                <a:solidFill>
                  <a:schemeClr val="tx2">
                    <a:lumMod val="50000"/>
                  </a:schemeClr>
                </a:solidFill>
                <a:latin typeface="Arial" panose="020B0604020202020204" pitchFamily="34" charset="0"/>
                <a:cs typeface="Arial" panose="020B0604020202020204" pitchFamily="34" charset="0"/>
              </a:rPr>
              <a:t>38.2p</a:t>
            </a:r>
          </a:p>
          <a:p>
            <a:pPr algn="just"/>
            <a:r>
              <a:rPr lang="en-GB" sz="900" dirty="0">
                <a:solidFill>
                  <a:schemeClr val="tx2">
                    <a:lumMod val="50000"/>
                  </a:schemeClr>
                </a:solidFill>
                <a:latin typeface="Arial" panose="020B0604020202020204" pitchFamily="34" charset="0"/>
                <a:cs typeface="Arial" panose="020B0604020202020204" pitchFamily="34" charset="0"/>
              </a:rPr>
              <a:t>Estimated Rates Payable:		</a:t>
            </a:r>
            <a:r>
              <a:rPr lang="en-GB" sz="900" b="1" dirty="0">
                <a:solidFill>
                  <a:schemeClr val="tx2">
                    <a:lumMod val="50000"/>
                  </a:schemeClr>
                </a:solidFill>
                <a:latin typeface="Arial" panose="020B0604020202020204" pitchFamily="34" charset="0"/>
                <a:cs typeface="Arial" panose="020B0604020202020204" pitchFamily="34" charset="0"/>
              </a:rPr>
              <a:t>£ 11,555</a:t>
            </a:r>
          </a:p>
          <a:p>
            <a:pPr algn="just"/>
            <a:r>
              <a:rPr lang="en-GB" sz="900" dirty="0">
                <a:solidFill>
                  <a:schemeClr val="tx2">
                    <a:lumMod val="50000"/>
                  </a:schemeClr>
                </a:solidFill>
                <a:latin typeface="Arial" panose="020B0604020202020204" pitchFamily="34" charset="0"/>
                <a:cs typeface="Arial" panose="020B0604020202020204" pitchFamily="34" charset="0"/>
              </a:rPr>
              <a:t>This information is for guidance purposes only. Interested parties are advised to make their own enquiries with the VOA.</a:t>
            </a:r>
          </a:p>
          <a:p>
            <a:pPr algn="just"/>
            <a:endParaRPr lang="en-GB" sz="900" dirty="0">
              <a:solidFill>
                <a:schemeClr val="tx2">
                  <a:lumMod val="50000"/>
                </a:schemeClr>
              </a:solidFill>
              <a:latin typeface="Arial" panose="020B0604020202020204" pitchFamily="34" charset="0"/>
              <a:cs typeface="Arial" panose="020B0604020202020204" pitchFamily="34" charset="0"/>
            </a:endParaRPr>
          </a:p>
          <a:p>
            <a:pPr algn="just"/>
            <a:r>
              <a:rPr lang="en-GB" sz="900" b="1" dirty="0">
                <a:solidFill>
                  <a:schemeClr val="tx2">
                    <a:lumMod val="50000"/>
                  </a:schemeClr>
                </a:solidFill>
                <a:latin typeface="Arial" panose="020B0604020202020204" pitchFamily="34" charset="0"/>
                <a:cs typeface="Arial" panose="020B0604020202020204" pitchFamily="34" charset="0"/>
              </a:rPr>
              <a:t>EPC</a:t>
            </a:r>
          </a:p>
          <a:p>
            <a:pPr algn="just"/>
            <a:r>
              <a:rPr lang="en-GB" sz="900" dirty="0">
                <a:solidFill>
                  <a:schemeClr val="tx2">
                    <a:lumMod val="50000"/>
                  </a:schemeClr>
                </a:solidFill>
                <a:latin typeface="Arial" panose="020B0604020202020204" pitchFamily="34" charset="0"/>
                <a:cs typeface="Arial" panose="020B0604020202020204" pitchFamily="34" charset="0"/>
              </a:rPr>
              <a:t>Available on request.</a:t>
            </a:r>
          </a:p>
          <a:p>
            <a:pPr algn="just"/>
            <a:endParaRPr lang="en-GB" sz="900" dirty="0">
              <a:solidFill>
                <a:schemeClr val="tx2">
                  <a:lumMod val="50000"/>
                </a:schemeClr>
              </a:solidFill>
              <a:latin typeface="Arial" panose="020B0604020202020204" pitchFamily="34" charset="0"/>
              <a:cs typeface="Arial" panose="020B0604020202020204" pitchFamily="34" charset="0"/>
            </a:endParaRPr>
          </a:p>
          <a:p>
            <a:pPr algn="just"/>
            <a:r>
              <a:rPr lang="en-GB" sz="900" b="1" dirty="0">
                <a:solidFill>
                  <a:schemeClr val="tx2">
                    <a:lumMod val="50000"/>
                  </a:schemeClr>
                </a:solidFill>
                <a:latin typeface="Arial" panose="020B0604020202020204" pitchFamily="34" charset="0"/>
                <a:cs typeface="Arial" panose="020B0604020202020204" pitchFamily="34" charset="0"/>
              </a:rPr>
              <a:t>LEGAL COSTS</a:t>
            </a:r>
          </a:p>
          <a:p>
            <a:pPr algn="just"/>
            <a:r>
              <a:rPr lang="en-GB" sz="900" dirty="0">
                <a:solidFill>
                  <a:schemeClr val="tx2">
                    <a:lumMod val="50000"/>
                  </a:schemeClr>
                </a:solidFill>
                <a:latin typeface="Arial" panose="020B0604020202020204" pitchFamily="34" charset="0"/>
                <a:cs typeface="Arial" panose="020B0604020202020204" pitchFamily="34" charset="0"/>
              </a:rPr>
              <a:t>Each party shall be responsible for their own legal costs incurred in this transaction.</a:t>
            </a:r>
          </a:p>
          <a:p>
            <a:pPr algn="just"/>
            <a:endParaRPr lang="en-GB" sz="900" dirty="0">
              <a:solidFill>
                <a:schemeClr val="tx2">
                  <a:lumMod val="50000"/>
                </a:schemeClr>
              </a:solidFill>
              <a:latin typeface="Arial" panose="020B0604020202020204" pitchFamily="34" charset="0"/>
              <a:cs typeface="Arial" panose="020B0604020202020204" pitchFamily="34" charset="0"/>
            </a:endParaRPr>
          </a:p>
          <a:p>
            <a:pPr algn="just"/>
            <a:r>
              <a:rPr lang="en-GB" sz="900" b="1" dirty="0">
                <a:solidFill>
                  <a:schemeClr val="tx2">
                    <a:lumMod val="50000"/>
                  </a:schemeClr>
                </a:solidFill>
                <a:latin typeface="Arial" panose="020B0604020202020204" pitchFamily="34" charset="0"/>
                <a:cs typeface="Arial" panose="020B0604020202020204" pitchFamily="34" charset="0"/>
              </a:rPr>
              <a:t>VIEWING AND FURTHER INFORMATION</a:t>
            </a:r>
          </a:p>
          <a:p>
            <a:pPr algn="just"/>
            <a:r>
              <a:rPr lang="en-GB" sz="900" dirty="0">
                <a:solidFill>
                  <a:schemeClr val="tx2">
                    <a:lumMod val="50000"/>
                  </a:schemeClr>
                </a:solidFill>
                <a:latin typeface="Arial" panose="020B0604020202020204" pitchFamily="34" charset="0"/>
                <a:cs typeface="Arial" panose="020B0604020202020204" pitchFamily="34" charset="0"/>
              </a:rPr>
              <a:t>All viewings should be made strictly via appointment with the joint agents:</a:t>
            </a:r>
          </a:p>
          <a:p>
            <a:pPr algn="just"/>
            <a:endParaRPr lang="en-GB" sz="900" dirty="0">
              <a:latin typeface="Arial" panose="020B0604020202020204" pitchFamily="34" charset="0"/>
              <a:cs typeface="Arial" panose="020B0604020202020204" pitchFamily="34" charset="0"/>
            </a:endParaRPr>
          </a:p>
        </p:txBody>
      </p:sp>
      <p:sp>
        <p:nvSpPr>
          <p:cNvPr id="25" name="Text Box 12">
            <a:extLst>
              <a:ext uri="{FF2B5EF4-FFF2-40B4-BE49-F238E27FC236}">
                <a16:creationId xmlns:a16="http://schemas.microsoft.com/office/drawing/2014/main" id="{94718CD8-C7CF-0CBD-91FE-85E343C89A8C}"/>
              </a:ext>
            </a:extLst>
          </p:cNvPr>
          <p:cNvSpPr txBox="1">
            <a:spLocks noChangeArrowheads="1"/>
          </p:cNvSpPr>
          <p:nvPr/>
        </p:nvSpPr>
        <p:spPr bwMode="auto">
          <a:xfrm>
            <a:off x="4878031" y="8341469"/>
            <a:ext cx="1794204"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45720" rIns="91440" bIns="45720" anchor="t" anchorCtr="0" upright="1">
            <a:noAutofit/>
          </a:bodyPr>
          <a:lstStyle/>
          <a:p>
            <a:pPr>
              <a:lnSpc>
                <a:spcPct val="115000"/>
              </a:lnSpc>
            </a:pPr>
            <a:r>
              <a:rPr lang="en-GB" sz="900" b="1" dirty="0">
                <a:solidFill>
                  <a:srgbClr val="0F243E"/>
                </a:solidFill>
                <a:effectLst/>
                <a:latin typeface="Arial" panose="020B0604020202020204" pitchFamily="34" charset="0"/>
                <a:ea typeface="Calibri" panose="020F0502020204030204" pitchFamily="34" charset="0"/>
                <a:cs typeface="Arial" panose="020B0604020202020204" pitchFamily="34" charset="0"/>
              </a:rPr>
              <a:t>Kevin Taylor</a:t>
            </a:r>
          </a:p>
          <a:p>
            <a:pPr>
              <a:lnSpc>
                <a:spcPct val="115000"/>
              </a:lnSpc>
            </a:pPr>
            <a:r>
              <a:rPr lang="en-GB" sz="900" b="1" dirty="0">
                <a:solidFill>
                  <a:srgbClr val="0F243E"/>
                </a:solidFill>
                <a:latin typeface="Arial" panose="020B0604020202020204" pitchFamily="34" charset="0"/>
                <a:ea typeface="Calibri" panose="020F0502020204030204" pitchFamily="34" charset="0"/>
                <a:cs typeface="Arial" panose="020B0604020202020204" pitchFamily="34" charset="0"/>
              </a:rPr>
              <a:t>Kevin Taylor &amp; Associates</a:t>
            </a:r>
            <a:br>
              <a:rPr lang="en-GB" sz="900" b="1" dirty="0">
                <a:solidFill>
                  <a:srgbClr val="0F243E"/>
                </a:solidFill>
                <a:effectLst/>
                <a:latin typeface="Arial" panose="020B0604020202020204" pitchFamily="34" charset="0"/>
                <a:ea typeface="Calibri" panose="020F0502020204030204" pitchFamily="34" charset="0"/>
                <a:cs typeface="Arial" panose="020B0604020202020204" pitchFamily="34" charset="0"/>
              </a:rPr>
            </a:br>
            <a:r>
              <a:rPr lang="en-GB" sz="900" dirty="0">
                <a:solidFill>
                  <a:srgbClr val="0F243E"/>
                </a:solidFill>
                <a:effectLst/>
                <a:latin typeface="Arial" panose="020B0604020202020204" pitchFamily="34" charset="0"/>
                <a:ea typeface="Calibri" panose="020F0502020204030204" pitchFamily="34" charset="0"/>
                <a:cs typeface="Arial" panose="020B0604020202020204" pitchFamily="34" charset="0"/>
              </a:rPr>
              <a:t>07870 948444</a:t>
            </a:r>
            <a:br>
              <a:rPr lang="en-GB" sz="900" dirty="0">
                <a:solidFill>
                  <a:srgbClr val="0F243E"/>
                </a:solidFill>
                <a:effectLst/>
                <a:latin typeface="Arial" panose="020B0604020202020204" pitchFamily="34" charset="0"/>
                <a:ea typeface="Calibri" panose="020F0502020204030204" pitchFamily="34" charset="0"/>
                <a:cs typeface="Arial" panose="020B0604020202020204" pitchFamily="34" charset="0"/>
              </a:rPr>
            </a:br>
            <a:r>
              <a:rPr lang="en-GB" sz="900" dirty="0">
                <a:solidFill>
                  <a:srgbClr val="0F243E"/>
                </a:solidFill>
                <a:effectLst/>
                <a:latin typeface="Arial" panose="020B0604020202020204" pitchFamily="34" charset="0"/>
                <a:ea typeface="Calibri" panose="020F0502020204030204" pitchFamily="34" charset="0"/>
                <a:cs typeface="Arial" panose="020B0604020202020204" pitchFamily="34" charset="0"/>
              </a:rPr>
              <a:t>kevin</a:t>
            </a:r>
            <a:r>
              <a:rPr lang="en-GB" sz="900" dirty="0">
                <a:solidFill>
                  <a:srgbClr val="0F243E"/>
                </a:solidFill>
                <a:latin typeface="Arial" panose="020B0604020202020204" pitchFamily="34" charset="0"/>
                <a:ea typeface="Calibri" panose="020F0502020204030204" pitchFamily="34" charset="0"/>
                <a:cs typeface="Arial" panose="020B0604020202020204" pitchFamily="34" charset="0"/>
              </a:rPr>
              <a:t>.taylor9@btconnect.com</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a:lnSpc>
                <a:spcPct val="115000"/>
              </a:lnSpc>
              <a:spcAft>
                <a:spcPts val="1000"/>
              </a:spcAft>
            </a:pPr>
            <a:r>
              <a:rPr lang="en-US" sz="700" dirty="0">
                <a:solidFill>
                  <a:srgbClr val="00254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6" name="Text Box 11">
            <a:extLst>
              <a:ext uri="{FF2B5EF4-FFF2-40B4-BE49-F238E27FC236}">
                <a16:creationId xmlns:a16="http://schemas.microsoft.com/office/drawing/2014/main" id="{DCC17D2E-1761-605B-A451-59C04461C1A1}"/>
              </a:ext>
            </a:extLst>
          </p:cNvPr>
          <p:cNvSpPr txBox="1">
            <a:spLocks noChangeArrowheads="1"/>
          </p:cNvSpPr>
          <p:nvPr/>
        </p:nvSpPr>
        <p:spPr bwMode="auto">
          <a:xfrm>
            <a:off x="3429000" y="8341469"/>
            <a:ext cx="1794204"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45720" rIns="91440" bIns="45720" anchor="t" anchorCtr="0" upright="1">
            <a:noAutofit/>
          </a:bodyPr>
          <a:lstStyle/>
          <a:p>
            <a:pPr>
              <a:lnSpc>
                <a:spcPct val="115000"/>
              </a:lnSpc>
            </a:pPr>
            <a:r>
              <a:rPr lang="en-GB" sz="900" b="1" dirty="0">
                <a:solidFill>
                  <a:srgbClr val="0F243E"/>
                </a:solidFill>
                <a:effectLst/>
                <a:latin typeface="Arial" panose="020B0604020202020204" pitchFamily="34" charset="0"/>
                <a:ea typeface="Calibri" panose="020F0502020204030204" pitchFamily="34" charset="0"/>
                <a:cs typeface="Times New Roman" panose="02020603050405020304" pitchFamily="18" charset="0"/>
              </a:rPr>
              <a:t>Filippa Mudd</a:t>
            </a:r>
            <a:br>
              <a:rPr lang="en-GB" sz="900" b="1" dirty="0">
                <a:solidFill>
                  <a:srgbClr val="0F243E"/>
                </a:solidFill>
                <a:effectLst/>
                <a:latin typeface="Arial" panose="020B0604020202020204" pitchFamily="34" charset="0"/>
                <a:ea typeface="Calibri" panose="020F0502020204030204" pitchFamily="34" charset="0"/>
                <a:cs typeface="Times New Roman" panose="02020603050405020304" pitchFamily="18" charset="0"/>
              </a:rPr>
            </a:br>
            <a:r>
              <a:rPr lang="en-GB" sz="900" b="1" dirty="0">
                <a:solidFill>
                  <a:srgbClr val="0F243E"/>
                </a:solidFill>
                <a:effectLst/>
                <a:latin typeface="Arial" panose="020B0604020202020204" pitchFamily="34" charset="0"/>
                <a:ea typeface="Calibri" panose="020F0502020204030204" pitchFamily="34" charset="0"/>
                <a:cs typeface="Times New Roman" panose="02020603050405020304" pitchFamily="18" charset="0"/>
              </a:rPr>
              <a:t>FMX</a:t>
            </a:r>
          </a:p>
          <a:p>
            <a:pPr>
              <a:lnSpc>
                <a:spcPct val="115000"/>
              </a:lnSpc>
              <a:spcAft>
                <a:spcPts val="1000"/>
              </a:spcAft>
            </a:pPr>
            <a:r>
              <a:rPr lang="en-GB" sz="900" dirty="0">
                <a:solidFill>
                  <a:srgbClr val="0F243E"/>
                </a:solidFill>
                <a:effectLst/>
                <a:latin typeface="Arial" panose="020B0604020202020204" pitchFamily="34" charset="0"/>
                <a:ea typeface="Calibri" panose="020F0502020204030204" pitchFamily="34" charset="0"/>
                <a:cs typeface="Times New Roman" panose="02020603050405020304" pitchFamily="18" charset="0"/>
              </a:rPr>
              <a:t>07917 034807</a:t>
            </a:r>
            <a:br>
              <a:rPr lang="en-GB" sz="900" dirty="0">
                <a:solidFill>
                  <a:srgbClr val="0F243E"/>
                </a:solidFill>
                <a:effectLst/>
                <a:latin typeface="Arial" panose="020B0604020202020204" pitchFamily="34" charset="0"/>
                <a:ea typeface="Calibri" panose="020F0502020204030204" pitchFamily="34" charset="0"/>
                <a:cs typeface="Times New Roman" panose="02020603050405020304" pitchFamily="18" charset="0"/>
              </a:rPr>
            </a:br>
            <a:r>
              <a:rPr lang="en-GB" sz="900" dirty="0">
                <a:solidFill>
                  <a:srgbClr val="0F243E"/>
                </a:solidFill>
                <a:latin typeface="Arial" panose="020B0604020202020204" pitchFamily="34" charset="0"/>
                <a:ea typeface="Calibri" panose="020F0502020204030204" pitchFamily="34" charset="0"/>
                <a:cs typeface="Times New Roman" panose="02020603050405020304" pitchFamily="18" charset="0"/>
              </a:rPr>
              <a:t>filippamudd</a:t>
            </a:r>
            <a:r>
              <a:rPr lang="en-GB" sz="900" dirty="0">
                <a:solidFill>
                  <a:srgbClr val="0F243E"/>
                </a:solidFill>
                <a:effectLst/>
                <a:latin typeface="Arial" panose="020B0604020202020204" pitchFamily="34" charset="0"/>
                <a:ea typeface="Calibri" panose="020F0502020204030204" pitchFamily="34" charset="0"/>
                <a:cs typeface="Times New Roman" panose="02020603050405020304" pitchFamily="18" charset="0"/>
              </a:rPr>
              <a:t>@fmx.co.uk</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8" name="TextBox 27">
            <a:extLst>
              <a:ext uri="{FF2B5EF4-FFF2-40B4-BE49-F238E27FC236}">
                <a16:creationId xmlns:a16="http://schemas.microsoft.com/office/drawing/2014/main" id="{5ADEC2C5-6E18-26A7-CE47-AEEA5931834B}"/>
              </a:ext>
            </a:extLst>
          </p:cNvPr>
          <p:cNvSpPr txBox="1"/>
          <p:nvPr/>
        </p:nvSpPr>
        <p:spPr>
          <a:xfrm>
            <a:off x="5775133" y="9080624"/>
            <a:ext cx="1104900" cy="200055"/>
          </a:xfrm>
          <a:prstGeom prst="rect">
            <a:avLst/>
          </a:prstGeom>
          <a:noFill/>
        </p:spPr>
        <p:txBody>
          <a:bodyPr wrap="square" rtlCol="0">
            <a:spAutoFit/>
          </a:bodyPr>
          <a:lstStyle/>
          <a:p>
            <a:pPr algn="r"/>
            <a:r>
              <a:rPr lang="en-GB" sz="700" b="1" dirty="0">
                <a:solidFill>
                  <a:schemeClr val="tx2">
                    <a:lumMod val="50000"/>
                  </a:schemeClr>
                </a:solidFill>
              </a:rPr>
              <a:t>Date:</a:t>
            </a:r>
            <a:r>
              <a:rPr lang="en-GB" sz="700" dirty="0">
                <a:solidFill>
                  <a:schemeClr val="tx2">
                    <a:lumMod val="50000"/>
                  </a:schemeClr>
                </a:solidFill>
              </a:rPr>
              <a:t>  May 2026</a:t>
            </a:r>
          </a:p>
        </p:txBody>
      </p:sp>
      <p:pic>
        <p:nvPicPr>
          <p:cNvPr id="3" name="Picture 2">
            <a:extLst>
              <a:ext uri="{FF2B5EF4-FFF2-40B4-BE49-F238E27FC236}">
                <a16:creationId xmlns:a16="http://schemas.microsoft.com/office/drawing/2014/main" id="{17A123EC-5261-AC49-89BC-86CEA114062B}"/>
              </a:ext>
            </a:extLst>
          </p:cNvPr>
          <p:cNvPicPr>
            <a:picLocks noChangeAspect="1"/>
          </p:cNvPicPr>
          <p:nvPr/>
        </p:nvPicPr>
        <p:blipFill>
          <a:blip r:embed="rId3"/>
          <a:srcRect t="8078" b="12591"/>
          <a:stretch>
            <a:fillRect/>
          </a:stretch>
        </p:blipFill>
        <p:spPr>
          <a:xfrm>
            <a:off x="585334" y="1841187"/>
            <a:ext cx="5649661" cy="2839959"/>
          </a:xfrm>
          <a:prstGeom prst="rect">
            <a:avLst/>
          </a:prstGeom>
        </p:spPr>
      </p:pic>
    </p:spTree>
    <p:extLst>
      <p:ext uri="{BB962C8B-B14F-4D97-AF65-F5344CB8AC3E}">
        <p14:creationId xmlns:p14="http://schemas.microsoft.com/office/powerpoint/2010/main" val="344538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3FB0B4F-B3B4-5589-2BEB-A91E5CF3B7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71" y="0"/>
            <a:ext cx="7500730" cy="932536"/>
          </a:xfrm>
          <a:prstGeom prst="rect">
            <a:avLst/>
          </a:prstGeom>
        </p:spPr>
      </p:pic>
      <p:grpSp>
        <p:nvGrpSpPr>
          <p:cNvPr id="5" name="Group 4">
            <a:extLst>
              <a:ext uri="{FF2B5EF4-FFF2-40B4-BE49-F238E27FC236}">
                <a16:creationId xmlns:a16="http://schemas.microsoft.com/office/drawing/2014/main" id="{DBD41828-949D-AF88-C7BA-106AA42AA5A8}"/>
              </a:ext>
            </a:extLst>
          </p:cNvPr>
          <p:cNvGrpSpPr/>
          <p:nvPr/>
        </p:nvGrpSpPr>
        <p:grpSpPr>
          <a:xfrm>
            <a:off x="0" y="9099039"/>
            <a:ext cx="6859778" cy="812165"/>
            <a:chOff x="0" y="9099039"/>
            <a:chExt cx="6859778" cy="812165"/>
          </a:xfrm>
        </p:grpSpPr>
        <p:sp>
          <p:nvSpPr>
            <p:cNvPr id="6" name="Rectangle 5">
              <a:extLst>
                <a:ext uri="{FF2B5EF4-FFF2-40B4-BE49-F238E27FC236}">
                  <a16:creationId xmlns:a16="http://schemas.microsoft.com/office/drawing/2014/main" id="{D8A5E5B1-8820-9EF7-9809-9361EBC4B8F1}"/>
                </a:ext>
              </a:extLst>
            </p:cNvPr>
            <p:cNvSpPr>
              <a:spLocks noChangeArrowheads="1"/>
            </p:cNvSpPr>
            <p:nvPr/>
          </p:nvSpPr>
          <p:spPr bwMode="auto">
            <a:xfrm>
              <a:off x="0" y="9099039"/>
              <a:ext cx="6858000" cy="812165"/>
            </a:xfrm>
            <a:prstGeom prst="rect">
              <a:avLst/>
            </a:prstGeom>
            <a:solidFill>
              <a:srgbClr val="E7EAEE"/>
            </a:solidFill>
            <a:ln>
              <a:noFill/>
            </a:ln>
          </p:spPr>
          <p:txBody>
            <a:bodyPr rot="0" vert="horz" wrap="square" lIns="91440" tIns="45720" rIns="91440" bIns="45720" anchor="t" anchorCtr="0" upright="1">
              <a:noAutofit/>
            </a:bodyPr>
            <a:lstStyle/>
            <a:p>
              <a:endParaRPr lang="en-GB"/>
            </a:p>
          </p:txBody>
        </p:sp>
        <p:sp>
          <p:nvSpPr>
            <p:cNvPr id="7" name="Text Box 4">
              <a:extLst>
                <a:ext uri="{FF2B5EF4-FFF2-40B4-BE49-F238E27FC236}">
                  <a16:creationId xmlns:a16="http://schemas.microsoft.com/office/drawing/2014/main" id="{AD5C23E1-737B-AD55-6B3C-E421FACC58A2}"/>
                </a:ext>
              </a:extLst>
            </p:cNvPr>
            <p:cNvSpPr txBox="1">
              <a:spLocks noChangeArrowheads="1"/>
            </p:cNvSpPr>
            <p:nvPr/>
          </p:nvSpPr>
          <p:spPr bwMode="auto">
            <a:xfrm>
              <a:off x="4215973" y="9277474"/>
              <a:ext cx="257111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r">
                <a:lnSpc>
                  <a:spcPct val="115000"/>
                </a:lnSpc>
                <a:spcAft>
                  <a:spcPts val="1000"/>
                </a:spcAft>
              </a:pPr>
              <a:r>
                <a:rPr lang="en-GB" sz="750" dirty="0">
                  <a:solidFill>
                    <a:srgbClr val="002540"/>
                  </a:solidFill>
                  <a:effectLst/>
                  <a:latin typeface="Arial" panose="020B0604020202020204" pitchFamily="34" charset="0"/>
                  <a:ea typeface="Calibri" panose="020F0502020204030204" pitchFamily="34" charset="0"/>
                  <a:cs typeface="Times New Roman" panose="02020603050405020304" pitchFamily="18" charset="0"/>
                </a:rPr>
                <a:t>4</a:t>
              </a:r>
              <a:r>
                <a:rPr lang="en-GB" sz="750" baseline="30000" dirty="0">
                  <a:solidFill>
                    <a:srgbClr val="002540"/>
                  </a:solidFill>
                  <a:effectLst/>
                  <a:latin typeface="Arial" panose="020B0604020202020204" pitchFamily="34" charset="0"/>
                  <a:ea typeface="Calibri" panose="020F0502020204030204" pitchFamily="34" charset="0"/>
                  <a:cs typeface="Times New Roman" panose="02020603050405020304" pitchFamily="18" charset="0"/>
                </a:rPr>
                <a:t>th</a:t>
              </a:r>
              <a:r>
                <a:rPr lang="en-GB" sz="750" dirty="0">
                  <a:solidFill>
                    <a:srgbClr val="002540"/>
                  </a:solidFill>
                  <a:effectLst/>
                  <a:latin typeface="Arial" panose="020B0604020202020204" pitchFamily="34" charset="0"/>
                  <a:ea typeface="Calibri" panose="020F0502020204030204" pitchFamily="34" charset="0"/>
                  <a:cs typeface="Times New Roman" panose="02020603050405020304" pitchFamily="18" charset="0"/>
                </a:rPr>
                <a:t> Floor, 41-43 Maddox Street, London, W1S 2PD</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Box 5">
              <a:extLst>
                <a:ext uri="{FF2B5EF4-FFF2-40B4-BE49-F238E27FC236}">
                  <a16:creationId xmlns:a16="http://schemas.microsoft.com/office/drawing/2014/main" id="{0A3F70E9-51A7-D26E-39AD-FAEA1DF40A17}"/>
                </a:ext>
              </a:extLst>
            </p:cNvPr>
            <p:cNvSpPr txBox="1">
              <a:spLocks noChangeArrowheads="1"/>
            </p:cNvSpPr>
            <p:nvPr/>
          </p:nvSpPr>
          <p:spPr bwMode="auto">
            <a:xfrm>
              <a:off x="53548" y="9244454"/>
              <a:ext cx="3836035" cy="457200"/>
            </a:xfrm>
            <a:prstGeom prst="rect">
              <a:avLst/>
            </a:prstGeom>
            <a:noFill/>
            <a:ln>
              <a:noFill/>
            </a:ln>
          </p:spPr>
          <p:txBody>
            <a:bodyPr rot="0" vert="horz" wrap="square" lIns="91440" tIns="45720" rIns="91440" bIns="45720" anchor="t" anchorCtr="0" upright="1">
              <a:noAutofit/>
            </a:bodyPr>
            <a:lstStyle/>
            <a:p>
              <a:pPr algn="just">
                <a:lnSpc>
                  <a:spcPct val="115000"/>
                </a:lnSpc>
                <a:spcAft>
                  <a:spcPts val="1000"/>
                </a:spcAft>
              </a:pPr>
              <a:r>
                <a:rPr lang="en-GB" sz="400" dirty="0">
                  <a:solidFill>
                    <a:srgbClr val="002540"/>
                  </a:solidFill>
                  <a:effectLst/>
                  <a:latin typeface="Helvetica" panose="020B0604020202020204" pitchFamily="34" charset="0"/>
                  <a:ea typeface="Calibri" panose="020F0502020204030204" pitchFamily="34" charset="0"/>
                  <a:cs typeface="Arial" panose="020B0604020202020204" pitchFamily="34" charset="0"/>
                </a:rPr>
                <a:t>FMX for themselves and for the vendors or lessors of this property whose agents they are give notices that: (</a:t>
              </a:r>
              <a:r>
                <a:rPr lang="en-GB" sz="400" dirty="0" err="1">
                  <a:solidFill>
                    <a:srgbClr val="002540"/>
                  </a:solidFill>
                  <a:effectLst/>
                  <a:latin typeface="Helvetica" panose="020B0604020202020204" pitchFamily="34" charset="0"/>
                  <a:ea typeface="Calibri" panose="020F0502020204030204" pitchFamily="34" charset="0"/>
                  <a:cs typeface="Arial" panose="020B0604020202020204" pitchFamily="34" charset="0"/>
                </a:rPr>
                <a:t>i</a:t>
              </a:r>
              <a:r>
                <a:rPr lang="en-GB" sz="400" dirty="0">
                  <a:solidFill>
                    <a:srgbClr val="002540"/>
                  </a:solidFill>
                  <a:effectLst/>
                  <a:latin typeface="Helvetica" panose="020B0604020202020204" pitchFamily="34" charset="0"/>
                  <a:ea typeface="Calibri" panose="020F0502020204030204" pitchFamily="34" charset="0"/>
                  <a:cs typeface="Arial" panose="020B0604020202020204" pitchFamily="34" charset="0"/>
                </a:rPr>
                <a:t>) The particulars are set out as a general outline only for the guidance of intending purchasers or lessees, and do not constitute, nor constitute part of, an offer or contract; (ii) All descriptions, dimensions, references to condition and necessary permission for the use and occupation, and other details are given in good faith and are believed to be correct, but intending purchasers or tenants should not rely on them as statements or representations of fact, but must satisfy themselves by inspection or otherwise as to the correctness of each of them; (iii) No person in the employment of MMX Retail has any authority to make or give any representation or warranty whatsoever in relation to this property.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447800" algn="just">
                <a:lnSpc>
                  <a:spcPct val="115000"/>
                </a:lnSpc>
                <a:spcAft>
                  <a:spcPts val="1000"/>
                </a:spcAft>
              </a:pPr>
              <a:r>
                <a:rPr lang="en-GB" sz="400" dirty="0">
                  <a:solidFill>
                    <a:srgbClr val="00254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447800">
                <a:lnSpc>
                  <a:spcPct val="115000"/>
                </a:lnSpc>
                <a:spcAft>
                  <a:spcPts val="1000"/>
                </a:spcAft>
              </a:pPr>
              <a:r>
                <a:rPr lang="en-GB" sz="1100" dirty="0">
                  <a:solidFill>
                    <a:srgbClr val="00254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 Box 2">
              <a:extLst>
                <a:ext uri="{FF2B5EF4-FFF2-40B4-BE49-F238E27FC236}">
                  <a16:creationId xmlns:a16="http://schemas.microsoft.com/office/drawing/2014/main" id="{D17B66F7-5E6B-2FCD-C478-21BCDA462930}"/>
                </a:ext>
              </a:extLst>
            </p:cNvPr>
            <p:cNvSpPr txBox="1">
              <a:spLocks noChangeArrowheads="1"/>
            </p:cNvSpPr>
            <p:nvPr/>
          </p:nvSpPr>
          <p:spPr bwMode="auto">
            <a:xfrm>
              <a:off x="5315793" y="9422889"/>
              <a:ext cx="1470660" cy="2374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spAutoFit/>
            </a:bodyPr>
            <a:lstStyle/>
            <a:p>
              <a:pPr algn="r">
                <a:lnSpc>
                  <a:spcPct val="115000"/>
                </a:lnSpc>
                <a:spcAft>
                  <a:spcPts val="1000"/>
                </a:spcAft>
              </a:pPr>
              <a:r>
                <a:rPr lang="en-GB" sz="1000" b="1" dirty="0">
                  <a:solidFill>
                    <a:srgbClr val="002540"/>
                  </a:solidFill>
                  <a:effectLst/>
                  <a:latin typeface="Arial" panose="020B0604020202020204" pitchFamily="34" charset="0"/>
                  <a:ea typeface="Calibri" panose="020F0502020204030204" pitchFamily="34" charset="0"/>
                  <a:cs typeface="Times New Roman" panose="02020603050405020304" pitchFamily="18" charset="0"/>
                </a:rPr>
                <a:t>www.fmx.co.uk</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85E5D77E-4A38-40FC-D60F-F956D7017DEF}"/>
                </a:ext>
              </a:extLst>
            </p:cNvPr>
            <p:cNvSpPr>
              <a:spLocks noChangeArrowheads="1"/>
            </p:cNvSpPr>
            <p:nvPr/>
          </p:nvSpPr>
          <p:spPr bwMode="auto">
            <a:xfrm>
              <a:off x="0" y="9848339"/>
              <a:ext cx="6859778" cy="62865"/>
            </a:xfrm>
            <a:prstGeom prst="rect">
              <a:avLst/>
            </a:prstGeom>
            <a:solidFill>
              <a:srgbClr val="6EBA08"/>
            </a:solidFill>
            <a:ln>
              <a:noFill/>
            </a:ln>
          </p:spPr>
          <p:txBody>
            <a:bodyPr rot="0" vert="horz" wrap="square" lIns="91440" tIns="45720" rIns="91440" bIns="45720" anchor="t" anchorCtr="0" upright="1">
              <a:noAutofit/>
            </a:bodyPr>
            <a:lstStyle/>
            <a:p>
              <a:endParaRPr lang="en-GB"/>
            </a:p>
          </p:txBody>
        </p:sp>
      </p:grpSp>
      <p:pic>
        <p:nvPicPr>
          <p:cNvPr id="12" name="Picture 11">
            <a:extLst>
              <a:ext uri="{FF2B5EF4-FFF2-40B4-BE49-F238E27FC236}">
                <a16:creationId xmlns:a16="http://schemas.microsoft.com/office/drawing/2014/main" id="{D22749D5-3DAF-965D-8851-32965D7CED8E}"/>
              </a:ext>
            </a:extLst>
          </p:cNvPr>
          <p:cNvPicPr>
            <a:picLocks noChangeAspect="1"/>
          </p:cNvPicPr>
          <p:nvPr/>
        </p:nvPicPr>
        <p:blipFill>
          <a:blip r:embed="rId3"/>
          <a:stretch>
            <a:fillRect/>
          </a:stretch>
        </p:blipFill>
        <p:spPr>
          <a:xfrm>
            <a:off x="332117" y="1274801"/>
            <a:ext cx="6193766" cy="6900988"/>
          </a:xfrm>
          <a:prstGeom prst="rect">
            <a:avLst/>
          </a:prstGeom>
        </p:spPr>
      </p:pic>
    </p:spTree>
    <p:extLst>
      <p:ext uri="{BB962C8B-B14F-4D97-AF65-F5344CB8AC3E}">
        <p14:creationId xmlns:p14="http://schemas.microsoft.com/office/powerpoint/2010/main" val="27343060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23c91fb-3077-48f0-b98d-b0ef8dd40593">
      <Terms xmlns="http://schemas.microsoft.com/office/infopath/2007/PartnerControls"/>
    </lcf76f155ced4ddcb4097134ff3c332f>
    <TaxCatchAll xmlns="afdca819-4f1f-44eb-9dd8-146cd561c68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2262810004F1B4BB2DC290EC35372B0" ma:contentTypeVersion="19" ma:contentTypeDescription="Create a new document." ma:contentTypeScope="" ma:versionID="582ddf1d54def290e0a83834ebd4b89c">
  <xsd:schema xmlns:xsd="http://www.w3.org/2001/XMLSchema" xmlns:xs="http://www.w3.org/2001/XMLSchema" xmlns:p="http://schemas.microsoft.com/office/2006/metadata/properties" xmlns:ns2="823c91fb-3077-48f0-b98d-b0ef8dd40593" xmlns:ns3="afdca819-4f1f-44eb-9dd8-146cd561c687" targetNamespace="http://schemas.microsoft.com/office/2006/metadata/properties" ma:root="true" ma:fieldsID="abbd02e7b050056bf6cc818bd4e864e4" ns2:_="" ns3:_="">
    <xsd:import namespace="823c91fb-3077-48f0-b98d-b0ef8dd40593"/>
    <xsd:import namespace="afdca819-4f1f-44eb-9dd8-146cd561c68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3c91fb-3077-48f0-b98d-b0ef8dd4059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55ef729-f9a8-481a-9329-5daae2c9eb3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fdca819-4f1f-44eb-9dd8-146cd561c687"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c05bc0d-a970-4cc9-906b-e70bf5736af0}" ma:internalName="TaxCatchAll" ma:showField="CatchAllData" ma:web="afdca819-4f1f-44eb-9dd8-146cd561c68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48C3F1E-EA8C-45A6-93A2-38A4C9459579}">
  <ds:schemaRefs>
    <ds:schemaRef ds:uri="http://schemas.microsoft.com/office/2006/metadata/properties"/>
    <ds:schemaRef ds:uri="http://schemas.microsoft.com/office/infopath/2007/PartnerControls"/>
    <ds:schemaRef ds:uri="823c91fb-3077-48f0-b98d-b0ef8dd40593"/>
    <ds:schemaRef ds:uri="afdca819-4f1f-44eb-9dd8-146cd561c687"/>
  </ds:schemaRefs>
</ds:datastoreItem>
</file>

<file path=customXml/itemProps2.xml><?xml version="1.0" encoding="utf-8"?>
<ds:datastoreItem xmlns:ds="http://schemas.openxmlformats.org/officeDocument/2006/customXml" ds:itemID="{2415EA85-5DE2-44C3-BB12-0BC0BAAEC0B4}">
  <ds:schemaRefs>
    <ds:schemaRef ds:uri="http://schemas.microsoft.com/sharepoint/v3/contenttype/forms"/>
  </ds:schemaRefs>
</ds:datastoreItem>
</file>

<file path=customXml/itemProps3.xml><?xml version="1.0" encoding="utf-8"?>
<ds:datastoreItem xmlns:ds="http://schemas.openxmlformats.org/officeDocument/2006/customXml" ds:itemID="{0637639A-83FB-441A-9C1B-1B67C72E15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23c91fb-3077-48f0-b98d-b0ef8dd40593"/>
    <ds:schemaRef ds:uri="afdca819-4f1f-44eb-9dd8-146cd561c68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1140</TotalTime>
  <Words>690</Words>
  <Application>Microsoft Office PowerPoint</Application>
  <PresentationFormat>A4 Paper (210x297 mm)</PresentationFormat>
  <Paragraphs>58</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Helvetica</vt:lpstr>
      <vt:lpstr>Tahoma</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Kelly Merrick</dc:creator>
  <cp:lastModifiedBy>India Bebb</cp:lastModifiedBy>
  <cp:revision>6</cp:revision>
  <cp:lastPrinted>2023-02-16T15:49:17Z</cp:lastPrinted>
  <dcterms:created xsi:type="dcterms:W3CDTF">2023-02-16T15:28:21Z</dcterms:created>
  <dcterms:modified xsi:type="dcterms:W3CDTF">2026-05-22T09:11:29Z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0x01010062262810004F1B4BB2DC290EC35372B0</vt:lpwstr>
  </property>
  <property fmtid="{D5CDD505-2E9C-101B-9397-08002B2CF9AE}" pid="3" name="MediaServiceImageTags">
    <vt:lpwstr/>
  </property>
</Properties>
</file>